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1944" r:id="rId2"/>
    <p:sldId id="1946" r:id="rId3"/>
    <p:sldId id="1948" r:id="rId4"/>
    <p:sldId id="1952" r:id="rId5"/>
    <p:sldId id="1954" r:id="rId6"/>
    <p:sldId id="1935" r:id="rId7"/>
    <p:sldId id="1958" r:id="rId8"/>
    <p:sldId id="1950" r:id="rId9"/>
    <p:sldId id="1937" r:id="rId10"/>
    <p:sldId id="1940" r:id="rId11"/>
    <p:sldId id="1960" r:id="rId12"/>
    <p:sldId id="195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8281" autoAdjust="0"/>
  </p:normalViewPr>
  <p:slideViewPr>
    <p:cSldViewPr snapToGrid="0" snapToObjects="1">
      <p:cViewPr varScale="1">
        <p:scale>
          <a:sx n="67" d="100"/>
          <a:sy n="67" d="100"/>
        </p:scale>
        <p:origin x="101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B8A65-B613-4876-A558-3C33E95F9B4B}"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B5BF8-B387-45FC-8FDC-421853CB08C9}" type="slidenum">
              <a:rPr lang="en-US" smtClean="0"/>
              <a:t>‹#›</a:t>
            </a:fld>
            <a:endParaRPr lang="en-US"/>
          </a:p>
        </p:txBody>
      </p:sp>
    </p:spTree>
    <p:extLst>
      <p:ext uri="{BB962C8B-B14F-4D97-AF65-F5344CB8AC3E}">
        <p14:creationId xmlns:p14="http://schemas.microsoft.com/office/powerpoint/2010/main" val="389942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1</a:t>
            </a:fld>
            <a:endParaRPr lang="en-US"/>
          </a:p>
        </p:txBody>
      </p:sp>
    </p:spTree>
    <p:extLst>
      <p:ext uri="{BB962C8B-B14F-4D97-AF65-F5344CB8AC3E}">
        <p14:creationId xmlns:p14="http://schemas.microsoft.com/office/powerpoint/2010/main" val="23917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10</a:t>
            </a:fld>
            <a:endParaRPr lang="en-US"/>
          </a:p>
        </p:txBody>
      </p:sp>
    </p:spTree>
    <p:extLst>
      <p:ext uri="{BB962C8B-B14F-4D97-AF65-F5344CB8AC3E}">
        <p14:creationId xmlns:p14="http://schemas.microsoft.com/office/powerpoint/2010/main" val="28728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11</a:t>
            </a:fld>
            <a:endParaRPr lang="en-US"/>
          </a:p>
        </p:txBody>
      </p:sp>
    </p:spTree>
    <p:extLst>
      <p:ext uri="{BB962C8B-B14F-4D97-AF65-F5344CB8AC3E}">
        <p14:creationId xmlns:p14="http://schemas.microsoft.com/office/powerpoint/2010/main" val="210425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12</a:t>
            </a:fld>
            <a:endParaRPr lang="en-US"/>
          </a:p>
        </p:txBody>
      </p:sp>
    </p:spTree>
    <p:extLst>
      <p:ext uri="{BB962C8B-B14F-4D97-AF65-F5344CB8AC3E}">
        <p14:creationId xmlns:p14="http://schemas.microsoft.com/office/powerpoint/2010/main" val="245650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2</a:t>
            </a:fld>
            <a:endParaRPr lang="en-US"/>
          </a:p>
        </p:txBody>
      </p:sp>
    </p:spTree>
    <p:extLst>
      <p:ext uri="{BB962C8B-B14F-4D97-AF65-F5344CB8AC3E}">
        <p14:creationId xmlns:p14="http://schemas.microsoft.com/office/powerpoint/2010/main" val="424099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3</a:t>
            </a:fld>
            <a:endParaRPr lang="en-US"/>
          </a:p>
        </p:txBody>
      </p:sp>
    </p:spTree>
    <p:extLst>
      <p:ext uri="{BB962C8B-B14F-4D97-AF65-F5344CB8AC3E}">
        <p14:creationId xmlns:p14="http://schemas.microsoft.com/office/powerpoint/2010/main" val="171916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4</a:t>
            </a:fld>
            <a:endParaRPr lang="en-US"/>
          </a:p>
        </p:txBody>
      </p:sp>
    </p:spTree>
    <p:extLst>
      <p:ext uri="{BB962C8B-B14F-4D97-AF65-F5344CB8AC3E}">
        <p14:creationId xmlns:p14="http://schemas.microsoft.com/office/powerpoint/2010/main" val="100187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5</a:t>
            </a:fld>
            <a:endParaRPr lang="en-US"/>
          </a:p>
        </p:txBody>
      </p:sp>
    </p:spTree>
    <p:extLst>
      <p:ext uri="{BB962C8B-B14F-4D97-AF65-F5344CB8AC3E}">
        <p14:creationId xmlns:p14="http://schemas.microsoft.com/office/powerpoint/2010/main" val="399191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Arial" panose="020B0604020202020204" pitchFamily="34" charset="0"/>
                <a:ea typeface="Times New Roman" panose="02020603050405020304" pitchFamily="18" charset="0"/>
              </a:rPr>
              <a:t>Specific Aim 1)</a:t>
            </a:r>
            <a:r>
              <a:rPr lang="en-US" sz="1800" dirty="0">
                <a:effectLst/>
                <a:latin typeface="Arial" panose="020B0604020202020204" pitchFamily="34" charset="0"/>
                <a:ea typeface="Times New Roman" panose="02020603050405020304" pitchFamily="18" charset="0"/>
              </a:rPr>
              <a:t> To explore attitudes and beliefs of liver cancer health risk (e.g., lifestyle, biological, environmental) held by community members of Navajo Nation and Tohono O’odham Nation.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28600" algn="l"/>
              </a:tabLst>
            </a:pPr>
            <a:r>
              <a:rPr lang="en-US" sz="1800" dirty="0">
                <a:effectLst/>
                <a:latin typeface="Arial" panose="020B0604020202020204" pitchFamily="34" charset="0"/>
                <a:ea typeface="Times New Roman" panose="02020603050405020304" pitchFamily="18" charset="0"/>
              </a:rPr>
              <a:t>	We will identify the knowledge base of liver cancer health risk in adult community members from Navajo (n=20) and Tohono O’odham Nation (n=20). We also will examine strategies for communicating liver cancer health risk and participants’ preferences regarding telehealth risk assessment strategies including health care access, current use of technology, and barriers to health care access due to the COVID-19 pandemic.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rPr>
              <a:t>Specific Aim 2) </a:t>
            </a:r>
            <a:r>
              <a:rPr lang="en-US" sz="1800" dirty="0">
                <a:effectLst/>
                <a:latin typeface="Arial" panose="020B0604020202020204" pitchFamily="34" charset="0"/>
                <a:ea typeface="Times New Roman" panose="02020603050405020304" pitchFamily="18" charset="0"/>
              </a:rPr>
              <a:t>To characterize and determine risk factors (e.g., lifestyle, biological, environmental) for liver cancer in a community-based sample of 200 adults in Navajo Nation and Tohono O’odham Nation.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28600" algn="l"/>
              </a:tabLst>
            </a:pPr>
            <a:r>
              <a:rPr lang="en-US" sz="1800" dirty="0">
                <a:effectLst/>
                <a:latin typeface="Arial" panose="020B0604020202020204" pitchFamily="34" charset="0"/>
                <a:ea typeface="Times New Roman" panose="02020603050405020304" pitchFamily="18" charset="0"/>
              </a:rPr>
              <a:t>	We will recruit and screen 100 participants with a sex breakdown of Navajo women (n=50) and men (n=50) who are at high risk for liver disease with the use of transient elastography (FibroScan®). In addition, we will investigate non-modifiable and modifiable risk factors (demographic characteristics, lifestyle behaviors, and psychosocial risk factors) by having participants complete a set of questionnaires. Specifically, questionnaires will be provided in the participants' language of preference (we will work collaboratively with interpreters; NAU team has a Project Coordinator who will interpret Navajo language) and will include demographic, medical history, diet, and a physical assessment.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rPr>
              <a:t>Specific Aim 3)</a:t>
            </a:r>
            <a:r>
              <a:rPr lang="en-US" sz="1800" dirty="0">
                <a:effectLst/>
                <a:latin typeface="Arial" panose="020B0604020202020204" pitchFamily="34" charset="0"/>
                <a:ea typeface="Times New Roman" panose="02020603050405020304" pitchFamily="18" charset="0"/>
              </a:rPr>
              <a:t> To evaluate the feasibility and acceptability of a culturally and clinically relevant telehealth assessment for liver and other cancer-related risk factors.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6</a:t>
            </a:fld>
            <a:endParaRPr lang="en-US"/>
          </a:p>
        </p:txBody>
      </p:sp>
    </p:spTree>
    <p:extLst>
      <p:ext uri="{BB962C8B-B14F-4D97-AF65-F5344CB8AC3E}">
        <p14:creationId xmlns:p14="http://schemas.microsoft.com/office/powerpoint/2010/main" val="3645466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7</a:t>
            </a:fld>
            <a:endParaRPr lang="en-US"/>
          </a:p>
        </p:txBody>
      </p:sp>
    </p:spTree>
    <p:extLst>
      <p:ext uri="{BB962C8B-B14F-4D97-AF65-F5344CB8AC3E}">
        <p14:creationId xmlns:p14="http://schemas.microsoft.com/office/powerpoint/2010/main" val="413755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8</a:t>
            </a:fld>
            <a:endParaRPr lang="en-US"/>
          </a:p>
        </p:txBody>
      </p:sp>
    </p:spTree>
    <p:extLst>
      <p:ext uri="{BB962C8B-B14F-4D97-AF65-F5344CB8AC3E}">
        <p14:creationId xmlns:p14="http://schemas.microsoft.com/office/powerpoint/2010/main" val="45036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D29F5F-D1B4-C349-AD34-5EA330666B47}" type="slidenum">
              <a:rPr lang="en-US" smtClean="0"/>
              <a:t>9</a:t>
            </a:fld>
            <a:endParaRPr lang="en-US"/>
          </a:p>
        </p:txBody>
      </p:sp>
    </p:spTree>
    <p:extLst>
      <p:ext uri="{BB962C8B-B14F-4D97-AF65-F5344CB8AC3E}">
        <p14:creationId xmlns:p14="http://schemas.microsoft.com/office/powerpoint/2010/main" val="90107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E390-5366-1C4A-B6D5-E22580EEE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C16A01-DC21-C14C-A166-EEA2BECDC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53F1BF-457A-1842-BCED-ADB3A60D6540}"/>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C01F57FC-D5B1-754C-9A96-96F89E457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D7439-0BB3-2544-AE77-0FA556576037}"/>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358535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FFEC-DE89-8643-9175-4B6E1E030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78D42-153C-DD46-8977-49FE52BCB3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F7FD4-ADA4-9D45-9FD4-E410C866328C}"/>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C6D1723F-88C5-204D-ACF6-07438BCCC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1F93-84F3-264F-A7E3-58A0BA6FE893}"/>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234916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0771C2-8E18-464C-B054-C22C7BEE86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FC6314-33A6-514B-9896-BAE6CC25F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3C3EF-1CDE-C540-B7F1-4556BE185473}"/>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7E13AD4A-4845-0044-A81F-0693ED62D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0DEF5-E073-E645-8A61-3CC309BFC559}"/>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336401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B851-A172-9347-AB48-55307B92B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EF8CC-A218-0542-A0E4-86107C9623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62649-FC3B-B447-B23B-CBD7E528921A}"/>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20A201DB-85A6-0C4F-990D-8E2C3CF5E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1CE65-1D11-6549-AE8E-010B2B75066D}"/>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75046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B034-A900-9E4E-AC24-88E6DF6BF1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18DC4-CF83-7E41-8005-A7A1897A52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13D10-7385-B241-BC3E-02ECFB85EB30}"/>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58FE4A9E-B34A-CD46-A361-CF548A25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786DF-22AB-DA49-87E7-A089587210A5}"/>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168986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3C00-E82A-2145-8A71-69088327E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8EB7E-DC09-4D45-AB7A-D973C43CCC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68E3F-FB2F-A646-8577-0880AA2DE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706BF9-7B93-E94E-B510-A8D4F745C1D0}"/>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6" name="Footer Placeholder 5">
            <a:extLst>
              <a:ext uri="{FF2B5EF4-FFF2-40B4-BE49-F238E27FC236}">
                <a16:creationId xmlns:a16="http://schemas.microsoft.com/office/drawing/2014/main" id="{E2EA0347-31FB-8043-858D-E4E5DE78F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672FB-CFF2-9540-9373-78987DF8FE19}"/>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331363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6F2B-58FE-4E43-BEEE-AB62C64AF8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D924C9-5F1F-6C42-8358-808A517082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5911F-9683-AD4D-89FF-1AA48CE42D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E4935-98BB-CA48-B954-7ABCBC9CF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89154-16B2-854D-B848-3BA97799D1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00B568-3165-DD44-8214-475D6DED8BCD}"/>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8" name="Footer Placeholder 7">
            <a:extLst>
              <a:ext uri="{FF2B5EF4-FFF2-40B4-BE49-F238E27FC236}">
                <a16:creationId xmlns:a16="http://schemas.microsoft.com/office/drawing/2014/main" id="{284E7DE9-DF21-FD42-8A5F-B564B985B5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E2FC81-9984-CF44-AB96-5ED221B54028}"/>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163669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98D5-D4D4-624B-8750-68DFAA8CDE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6E2B9-2902-CF46-80E1-7114686ADA78}"/>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4" name="Footer Placeholder 3">
            <a:extLst>
              <a:ext uri="{FF2B5EF4-FFF2-40B4-BE49-F238E27FC236}">
                <a16:creationId xmlns:a16="http://schemas.microsoft.com/office/drawing/2014/main" id="{B907E6EE-E649-0940-8589-1B29B53528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5B99D-4708-DA4D-B619-E3F47E1C5167}"/>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395173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6C239-B726-284A-9261-20B001A608F5}"/>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3" name="Footer Placeholder 2">
            <a:extLst>
              <a:ext uri="{FF2B5EF4-FFF2-40B4-BE49-F238E27FC236}">
                <a16:creationId xmlns:a16="http://schemas.microsoft.com/office/drawing/2014/main" id="{A7B3356F-A05C-4946-B56B-0E02D30BE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92EA1-43AA-E242-BF07-FFA31EB1291B}"/>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242537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847F-1143-864A-BB2F-C3131C9D6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0E4BB3-AD52-FA49-88C0-07FF06DA2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62B20-1E2F-E84E-84D2-74FEECF22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0D57-3ECF-CA4F-B3CB-5C77C4EF7933}"/>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6" name="Footer Placeholder 5">
            <a:extLst>
              <a:ext uri="{FF2B5EF4-FFF2-40B4-BE49-F238E27FC236}">
                <a16:creationId xmlns:a16="http://schemas.microsoft.com/office/drawing/2014/main" id="{136EC3EB-153B-7742-A07B-91B739472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B0C6C-8426-0842-A9D8-F3241D8FF440}"/>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18737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54DF-7473-F146-9B1A-ACB54B300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65E1C-61FD-5B48-A7A7-81FE3C845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BBD6B8-18A7-0C46-B74F-C92DAB88A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27638-115C-AC4E-8CD2-F9D4528CFB12}"/>
              </a:ext>
            </a:extLst>
          </p:cNvPr>
          <p:cNvSpPr>
            <a:spLocks noGrp="1"/>
          </p:cNvSpPr>
          <p:nvPr>
            <p:ph type="dt" sz="half" idx="10"/>
          </p:nvPr>
        </p:nvSpPr>
        <p:spPr/>
        <p:txBody>
          <a:bodyPr/>
          <a:lstStyle/>
          <a:p>
            <a:fld id="{E6108066-52C8-A940-9106-B508BFECA939}" type="datetimeFigureOut">
              <a:rPr lang="en-US" smtClean="0"/>
              <a:t>4/17/2023</a:t>
            </a:fld>
            <a:endParaRPr lang="en-US"/>
          </a:p>
        </p:txBody>
      </p:sp>
      <p:sp>
        <p:nvSpPr>
          <p:cNvPr id="6" name="Footer Placeholder 5">
            <a:extLst>
              <a:ext uri="{FF2B5EF4-FFF2-40B4-BE49-F238E27FC236}">
                <a16:creationId xmlns:a16="http://schemas.microsoft.com/office/drawing/2014/main" id="{67E64A4F-40B8-904B-8B8C-FE35E22F3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D9D71-BB61-9C4E-B70B-99F3EB8695B5}"/>
              </a:ext>
            </a:extLst>
          </p:cNvPr>
          <p:cNvSpPr>
            <a:spLocks noGrp="1"/>
          </p:cNvSpPr>
          <p:nvPr>
            <p:ph type="sldNum" sz="quarter" idx="12"/>
          </p:nvPr>
        </p:nvSpPr>
        <p:spPr/>
        <p:txBody>
          <a:bodyPr/>
          <a:lstStyle/>
          <a:p>
            <a:fld id="{C92B1513-200E-0649-82E0-905654381828}" type="slidenum">
              <a:rPr lang="en-US" smtClean="0"/>
              <a:t>‹#›</a:t>
            </a:fld>
            <a:endParaRPr lang="en-US"/>
          </a:p>
        </p:txBody>
      </p:sp>
    </p:spTree>
    <p:extLst>
      <p:ext uri="{BB962C8B-B14F-4D97-AF65-F5344CB8AC3E}">
        <p14:creationId xmlns:p14="http://schemas.microsoft.com/office/powerpoint/2010/main" val="16035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2D1F3-C25E-524F-BFD7-9700594B3B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33E056-82EF-3943-81F0-BBFCEBDDC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9F2C5-7491-174D-9EA8-E64D1AE1A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08066-52C8-A940-9106-B508BFECA939}" type="datetimeFigureOut">
              <a:rPr lang="en-US" smtClean="0"/>
              <a:t>4/17/2023</a:t>
            </a:fld>
            <a:endParaRPr lang="en-US"/>
          </a:p>
        </p:txBody>
      </p:sp>
      <p:sp>
        <p:nvSpPr>
          <p:cNvPr id="5" name="Footer Placeholder 4">
            <a:extLst>
              <a:ext uri="{FF2B5EF4-FFF2-40B4-BE49-F238E27FC236}">
                <a16:creationId xmlns:a16="http://schemas.microsoft.com/office/drawing/2014/main" id="{08379359-E4AA-1849-96A1-76C6034C4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F86B63-5D11-D44A-ACD8-74A380875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B1513-200E-0649-82E0-905654381828}" type="slidenum">
              <a:rPr lang="en-US" smtClean="0"/>
              <a:t>‹#›</a:t>
            </a:fld>
            <a:endParaRPr lang="en-US"/>
          </a:p>
        </p:txBody>
      </p:sp>
    </p:spTree>
    <p:extLst>
      <p:ext uri="{BB962C8B-B14F-4D97-AF65-F5344CB8AC3E}">
        <p14:creationId xmlns:p14="http://schemas.microsoft.com/office/powerpoint/2010/main" val="720640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NACP Pilot: Advancing Liver Cancer Prevention for </a:t>
            </a:r>
          </a:p>
          <a:p>
            <a:pPr algn="ctr"/>
            <a:r>
              <a:rPr lang="en-US" sz="3200" b="1" dirty="0">
                <a:latin typeface="Arial" panose="020B0604020202020204" pitchFamily="34" charset="0"/>
                <a:cs typeface="Arial" panose="020B0604020202020204" pitchFamily="34" charset="0"/>
              </a:rPr>
              <a:t>Arizona American Indian Communities</a:t>
            </a:r>
            <a:endParaRPr lang="en-US" sz="2800" b="1"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BAD19E73-9835-7A76-BEB0-159E39A48777}"/>
              </a:ext>
            </a:extLst>
          </p:cNvPr>
          <p:cNvSpPr txBox="1">
            <a:spLocks/>
          </p:cNvSpPr>
          <p:nvPr/>
        </p:nvSpPr>
        <p:spPr>
          <a:xfrm>
            <a:off x="84084" y="1426127"/>
            <a:ext cx="12084268" cy="4440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1">
                    <a:lumMod val="50000"/>
                  </a:schemeClr>
                </a:solidFill>
                <a:latin typeface="Arial" panose="020B0604020202020204" pitchFamily="34" charset="0"/>
                <a:cs typeface="Arial" panose="020B0604020202020204" pitchFamily="34" charset="0"/>
              </a:rPr>
              <a:t>University of Arizona	                  	Northern Arizona University</a:t>
            </a: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David O. Garcia, Ph.D.	                 	Priscilla R. Sanderson, Ph.D.</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Edgar Villavicencio, MPH		Morgan Vigil-Hayes, Ph.D.</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Timian Godfrey, DNP 		    	Melissa Howard </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Kimberly Shea, Ph.D.</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Xiaoxiao Sun, Ph.D.	</a:t>
            </a:r>
          </a:p>
          <a:p>
            <a:pPr marL="0" indent="0">
              <a:buFont typeface="Arial" panose="020B0604020202020204" pitchFamily="34" charset="0"/>
              <a:buNone/>
            </a:pPr>
            <a:r>
              <a:rPr lang="en-US" dirty="0" err="1">
                <a:latin typeface="Arial" panose="020B0604020202020204" pitchFamily="34" charset="0"/>
                <a:cs typeface="Arial" panose="020B0604020202020204" pitchFamily="34" charset="0"/>
              </a:rPr>
              <a:t>Krystelle</a:t>
            </a:r>
            <a:r>
              <a:rPr lang="en-US" dirty="0">
                <a:latin typeface="Arial" panose="020B0604020202020204" pitchFamily="34" charset="0"/>
                <a:cs typeface="Arial" panose="020B0604020202020204" pitchFamily="34" charset="0"/>
              </a:rPr>
              <a:t> Boyd				</a:t>
            </a:r>
            <a:r>
              <a:rPr lang="en-US" b="1" dirty="0">
                <a:latin typeface="Arial" panose="020B0604020202020204" pitchFamily="34" charset="0"/>
                <a:cs typeface="Arial" panose="020B0604020202020204" pitchFamily="34" charset="0"/>
              </a:rPr>
              <a:t>IRB Approval: </a:t>
            </a:r>
            <a:r>
              <a:rPr lang="en-US" dirty="0">
                <a:latin typeface="Arial" panose="020B0604020202020204" pitchFamily="34" charset="0"/>
                <a:cs typeface="Arial" panose="020B0604020202020204" pitchFamily="34" charset="0"/>
              </a:rPr>
              <a:t>University of Arizona</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Resolution Approval: </a:t>
            </a:r>
            <a:r>
              <a:rPr lang="en-US" dirty="0">
                <a:latin typeface="Arial" panose="020B0604020202020204" pitchFamily="34" charset="0"/>
                <a:cs typeface="Arial" panose="020B0604020202020204" pitchFamily="34" charset="0"/>
              </a:rPr>
              <a:t>Western Agency Council</a:t>
            </a:r>
          </a:p>
        </p:txBody>
      </p:sp>
      <p:grpSp>
        <p:nvGrpSpPr>
          <p:cNvPr id="4" name="Group 3">
            <a:extLst>
              <a:ext uri="{FF2B5EF4-FFF2-40B4-BE49-F238E27FC236}">
                <a16:creationId xmlns:a16="http://schemas.microsoft.com/office/drawing/2014/main" id="{CE25F7E3-AF7A-E447-B424-AEC7A5570B0D}"/>
              </a:ext>
            </a:extLst>
          </p:cNvPr>
          <p:cNvGrpSpPr/>
          <p:nvPr/>
        </p:nvGrpSpPr>
        <p:grpSpPr>
          <a:xfrm>
            <a:off x="10462571" y="5705909"/>
            <a:ext cx="1522954" cy="942108"/>
            <a:chOff x="808241" y="3549232"/>
            <a:chExt cx="1507368" cy="979789"/>
          </a:xfrm>
        </p:grpSpPr>
        <p:sp>
          <p:nvSpPr>
            <p:cNvPr id="5" name="Rounded Rectangle 10">
              <a:extLst>
                <a:ext uri="{FF2B5EF4-FFF2-40B4-BE49-F238E27FC236}">
                  <a16:creationId xmlns:a16="http://schemas.microsoft.com/office/drawing/2014/main" id="{F8B41A35-7D93-393A-78C4-5DE3F9134DC4}"/>
                </a:ext>
              </a:extLst>
            </p:cNvPr>
            <p:cNvSpPr/>
            <p:nvPr/>
          </p:nvSpPr>
          <p:spPr>
            <a:xfrm>
              <a:off x="808241" y="3549232"/>
              <a:ext cx="1507368" cy="979789"/>
            </a:xfrm>
            <a:prstGeom prst="roundRect">
              <a:avLst/>
            </a:prstGeom>
            <a:blipFill rotWithShape="0">
              <a:blip r:embed="rId3"/>
              <a:stretch>
                <a:fillRect/>
              </a:stretch>
            </a:blipFill>
            <a:ln>
              <a:noFill/>
            </a:ln>
            <a:effectLst/>
          </p:spPr>
          <p:style>
            <a:lnRef idx="0">
              <a:scrgbClr r="0" g="0" b="0"/>
            </a:lnRef>
            <a:fillRef idx="3">
              <a:scrgbClr r="0" g="0" b="0"/>
            </a:fillRef>
            <a:effectRef idx="2">
              <a:scrgbClr r="0" g="0" b="0"/>
            </a:effectRef>
            <a:fontRef idx="minor">
              <a:schemeClr val="lt1"/>
            </a:fontRef>
          </p:style>
        </p:sp>
        <p:sp>
          <p:nvSpPr>
            <p:cNvPr id="8" name="Rounded Rectangle 4">
              <a:extLst>
                <a:ext uri="{FF2B5EF4-FFF2-40B4-BE49-F238E27FC236}">
                  <a16:creationId xmlns:a16="http://schemas.microsoft.com/office/drawing/2014/main" id="{C17EEB43-D1FE-2593-F6F6-41FE4667405B}"/>
                </a:ext>
              </a:extLst>
            </p:cNvPr>
            <p:cNvSpPr txBox="1"/>
            <p:nvPr/>
          </p:nvSpPr>
          <p:spPr>
            <a:xfrm>
              <a:off x="856070" y="3597061"/>
              <a:ext cx="1411710" cy="88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Bef>
                  <a:spcPct val="0"/>
                </a:spcBef>
                <a:spcAft>
                  <a:spcPct val="35000"/>
                </a:spcAft>
                <a:defRPr/>
              </a:pPr>
              <a:endParaRPr lang="en-US" sz="2100" dirty="0">
                <a:solidFill>
                  <a:srgbClr val="FFFFFF"/>
                </a:solidFill>
                <a:latin typeface="Calibri" panose="020F0502020204030204"/>
              </a:endParaRPr>
            </a:p>
          </p:txBody>
        </p:sp>
      </p:grpSp>
      <p:pic>
        <p:nvPicPr>
          <p:cNvPr id="9" name="Picture 8">
            <a:extLst>
              <a:ext uri="{FF2B5EF4-FFF2-40B4-BE49-F238E27FC236}">
                <a16:creationId xmlns:a16="http://schemas.microsoft.com/office/drawing/2014/main" id="{62D2CE51-9B18-162F-1C88-F46125B12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027" y="5651853"/>
            <a:ext cx="1113945" cy="1050219"/>
          </a:xfrm>
          <a:prstGeom prst="rect">
            <a:avLst/>
          </a:prstGeom>
        </p:spPr>
      </p:pic>
      <p:pic>
        <p:nvPicPr>
          <p:cNvPr id="11" name="Picture 10">
            <a:extLst>
              <a:ext uri="{FF2B5EF4-FFF2-40B4-BE49-F238E27FC236}">
                <a16:creationId xmlns:a16="http://schemas.microsoft.com/office/drawing/2014/main" id="{FF48361A-0D28-C0B1-AA16-16A61F1B2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98" y="5817007"/>
            <a:ext cx="2850711" cy="811891"/>
          </a:xfrm>
          <a:prstGeom prst="rect">
            <a:avLst/>
          </a:prstGeom>
        </p:spPr>
      </p:pic>
    </p:spTree>
    <p:extLst>
      <p:ext uri="{BB962C8B-B14F-4D97-AF65-F5344CB8AC3E}">
        <p14:creationId xmlns:p14="http://schemas.microsoft.com/office/powerpoint/2010/main" val="282349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Professional Education and Development</a:t>
            </a:r>
            <a:endParaRPr lang="en-US"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E36346E-449E-60EF-C886-7F15664F4AB1}"/>
              </a:ext>
            </a:extLst>
          </p:cNvPr>
          <p:cNvSpPr txBox="1"/>
          <p:nvPr/>
        </p:nvSpPr>
        <p:spPr>
          <a:xfrm>
            <a:off x="256057" y="1263949"/>
            <a:ext cx="11691527"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Goal: </a:t>
            </a:r>
            <a:r>
              <a:rPr lang="en-US" dirty="0">
                <a:latin typeface="Arial" panose="020B0604020202020204" pitchFamily="34" charset="0"/>
                <a:cs typeface="Arial" panose="020B0604020202020204" pitchFamily="34" charset="0"/>
              </a:rPr>
              <a:t>Engage American Indian students from community colleges and who have not had training or experience in lifestyle and health outcomes research and community engagement firsthand</a:t>
            </a:r>
          </a:p>
        </p:txBody>
      </p:sp>
      <p:sp>
        <p:nvSpPr>
          <p:cNvPr id="7" name="TextBox 6">
            <a:extLst>
              <a:ext uri="{FF2B5EF4-FFF2-40B4-BE49-F238E27FC236}">
                <a16:creationId xmlns:a16="http://schemas.microsoft.com/office/drawing/2014/main" id="{A39048B9-57C0-7AB1-4654-436ED6572DE3}"/>
              </a:ext>
            </a:extLst>
          </p:cNvPr>
          <p:cNvSpPr txBox="1"/>
          <p:nvPr/>
        </p:nvSpPr>
        <p:spPr>
          <a:xfrm>
            <a:off x="9108301" y="5503308"/>
            <a:ext cx="2705082" cy="830997"/>
          </a:xfrm>
          <a:prstGeom prst="rect">
            <a:avLst/>
          </a:prstGeom>
          <a:noFill/>
        </p:spPr>
        <p:txBody>
          <a:bodyPr wrap="square" lIns="91440" tIns="45720" rIns="91440" bIns="45720" rtlCol="0" anchor="t">
            <a:spAutoFit/>
          </a:bodyPr>
          <a:lstStyle/>
          <a:p>
            <a:pPr algn="ctr"/>
            <a:r>
              <a:rPr lang="en-US" sz="1600" dirty="0">
                <a:solidFill>
                  <a:srgbClr val="002060"/>
                </a:solidFill>
                <a:latin typeface="Arial" panose="020B0604020202020204" pitchFamily="34" charset="0"/>
                <a:cs typeface="Arial" panose="020B0604020202020204" pitchFamily="34" charset="0"/>
              </a:rPr>
              <a:t>Carol Seanez, Diné</a:t>
            </a:r>
          </a:p>
          <a:p>
            <a:pPr algn="ctr"/>
            <a:r>
              <a:rPr lang="en-US" sz="1600" dirty="0">
                <a:solidFill>
                  <a:srgbClr val="002060"/>
                </a:solidFill>
                <a:latin typeface="Arial" panose="020B0604020202020204" pitchFamily="34" charset="0"/>
                <a:cs typeface="Arial" panose="020B0604020202020204" pitchFamily="34" charset="0"/>
              </a:rPr>
              <a:t>UA MPH Epidemiology</a:t>
            </a:r>
          </a:p>
          <a:p>
            <a:pPr algn="ctr"/>
            <a:r>
              <a:rPr lang="en-US" sz="1600" b="1" dirty="0">
                <a:solidFill>
                  <a:srgbClr val="002060"/>
                </a:solidFill>
                <a:latin typeface="Arial" panose="020B0604020202020204" pitchFamily="34" charset="0"/>
                <a:cs typeface="Arial" panose="020B0604020202020204" pitchFamily="34" charset="0"/>
              </a:rPr>
              <a:t>Incoming PhD Student UA </a:t>
            </a:r>
          </a:p>
        </p:txBody>
      </p:sp>
      <p:pic>
        <p:nvPicPr>
          <p:cNvPr id="11" name="Picture 10">
            <a:extLst>
              <a:ext uri="{FF2B5EF4-FFF2-40B4-BE49-F238E27FC236}">
                <a16:creationId xmlns:a16="http://schemas.microsoft.com/office/drawing/2014/main" id="{DF101F23-5100-203E-A98C-F576A7732387}"/>
              </a:ext>
            </a:extLst>
          </p:cNvPr>
          <p:cNvPicPr>
            <a:picLocks noChangeAspect="1"/>
          </p:cNvPicPr>
          <p:nvPr/>
        </p:nvPicPr>
        <p:blipFill>
          <a:blip r:embed="rId3"/>
          <a:stretch>
            <a:fillRect/>
          </a:stretch>
        </p:blipFill>
        <p:spPr>
          <a:xfrm>
            <a:off x="8957071" y="2586432"/>
            <a:ext cx="2856312" cy="2863970"/>
          </a:xfrm>
          <a:prstGeom prst="rect">
            <a:avLst/>
          </a:prstGeom>
        </p:spPr>
      </p:pic>
      <p:pic>
        <p:nvPicPr>
          <p:cNvPr id="12" name="Picture 11">
            <a:extLst>
              <a:ext uri="{FF2B5EF4-FFF2-40B4-BE49-F238E27FC236}">
                <a16:creationId xmlns:a16="http://schemas.microsoft.com/office/drawing/2014/main" id="{4979F5E8-9ADF-964B-F9C4-F8E5A253BF62}"/>
              </a:ext>
            </a:extLst>
          </p:cNvPr>
          <p:cNvPicPr>
            <a:picLocks noChangeAspect="1"/>
          </p:cNvPicPr>
          <p:nvPr/>
        </p:nvPicPr>
        <p:blipFill>
          <a:blip r:embed="rId4"/>
          <a:stretch>
            <a:fillRect/>
          </a:stretch>
        </p:blipFill>
        <p:spPr>
          <a:xfrm>
            <a:off x="6083927" y="2490434"/>
            <a:ext cx="2363451" cy="3151267"/>
          </a:xfrm>
          <a:prstGeom prst="rect">
            <a:avLst/>
          </a:prstGeom>
        </p:spPr>
      </p:pic>
      <p:pic>
        <p:nvPicPr>
          <p:cNvPr id="15" name="Picture 14">
            <a:extLst>
              <a:ext uri="{FF2B5EF4-FFF2-40B4-BE49-F238E27FC236}">
                <a16:creationId xmlns:a16="http://schemas.microsoft.com/office/drawing/2014/main" id="{1057B2E1-7EBE-1703-E912-0C3319EC16C4}"/>
              </a:ext>
            </a:extLst>
          </p:cNvPr>
          <p:cNvPicPr>
            <a:picLocks noChangeAspect="1"/>
          </p:cNvPicPr>
          <p:nvPr/>
        </p:nvPicPr>
        <p:blipFill>
          <a:blip r:embed="rId5"/>
          <a:stretch>
            <a:fillRect/>
          </a:stretch>
        </p:blipFill>
        <p:spPr>
          <a:xfrm>
            <a:off x="910749" y="2459809"/>
            <a:ext cx="2249850" cy="2997300"/>
          </a:xfrm>
          <a:prstGeom prst="rect">
            <a:avLst/>
          </a:prstGeom>
        </p:spPr>
      </p:pic>
      <p:pic>
        <p:nvPicPr>
          <p:cNvPr id="16" name="Picture 15">
            <a:extLst>
              <a:ext uri="{FF2B5EF4-FFF2-40B4-BE49-F238E27FC236}">
                <a16:creationId xmlns:a16="http://schemas.microsoft.com/office/drawing/2014/main" id="{ED783606-183F-F6F3-B6ED-7EACFFAAD3C3}"/>
              </a:ext>
            </a:extLst>
          </p:cNvPr>
          <p:cNvPicPr>
            <a:picLocks noChangeAspect="1"/>
          </p:cNvPicPr>
          <p:nvPr/>
        </p:nvPicPr>
        <p:blipFill rotWithShape="1">
          <a:blip r:embed="rId6"/>
          <a:srcRect l="34403" t="15036" r="50000" b="37862"/>
          <a:stretch/>
        </p:blipFill>
        <p:spPr>
          <a:xfrm>
            <a:off x="4046049" y="2459809"/>
            <a:ext cx="1401394" cy="3148642"/>
          </a:xfrm>
          <a:prstGeom prst="rect">
            <a:avLst/>
          </a:prstGeom>
        </p:spPr>
      </p:pic>
      <p:sp>
        <p:nvSpPr>
          <p:cNvPr id="17" name="TextBox 16">
            <a:extLst>
              <a:ext uri="{FF2B5EF4-FFF2-40B4-BE49-F238E27FC236}">
                <a16:creationId xmlns:a16="http://schemas.microsoft.com/office/drawing/2014/main" id="{B9CDD01E-EB25-1C17-49B8-351356F4B9E0}"/>
              </a:ext>
            </a:extLst>
          </p:cNvPr>
          <p:cNvSpPr txBox="1"/>
          <p:nvPr/>
        </p:nvSpPr>
        <p:spPr>
          <a:xfrm>
            <a:off x="6151212" y="5689351"/>
            <a:ext cx="2363451" cy="584775"/>
          </a:xfrm>
          <a:prstGeom prst="rect">
            <a:avLst/>
          </a:prstGeom>
          <a:noFill/>
        </p:spPr>
        <p:txBody>
          <a:bodyPr wrap="square" lIns="91440" tIns="45720" rIns="91440" bIns="45720" rtlCol="0" anchor="t">
            <a:spAutoFit/>
          </a:bodyPr>
          <a:lstStyle/>
          <a:p>
            <a:pPr algn="ctr"/>
            <a:r>
              <a:rPr lang="en-US" sz="1600" dirty="0">
                <a:solidFill>
                  <a:srgbClr val="002060"/>
                </a:solidFill>
                <a:latin typeface="Arial" panose="020B0604020202020204" pitchFamily="34" charset="0"/>
                <a:cs typeface="Arial" panose="020B0604020202020204" pitchFamily="34" charset="0"/>
              </a:rPr>
              <a:t>Krystelle Boyd, Diné</a:t>
            </a:r>
          </a:p>
          <a:p>
            <a:pPr algn="ctr"/>
            <a:r>
              <a:rPr lang="en-US" sz="1600" dirty="0">
                <a:solidFill>
                  <a:srgbClr val="002060"/>
                </a:solidFill>
                <a:latin typeface="Arial" panose="020B0604020202020204" pitchFamily="34" charset="0"/>
                <a:cs typeface="Arial" panose="020B0604020202020204" pitchFamily="34" charset="0"/>
              </a:rPr>
              <a:t>UA MPH Epidemiology</a:t>
            </a:r>
          </a:p>
        </p:txBody>
      </p:sp>
      <p:sp>
        <p:nvSpPr>
          <p:cNvPr id="18" name="TextBox 17">
            <a:extLst>
              <a:ext uri="{FF2B5EF4-FFF2-40B4-BE49-F238E27FC236}">
                <a16:creationId xmlns:a16="http://schemas.microsoft.com/office/drawing/2014/main" id="{F7BED61F-DD63-B382-897F-6869790601AA}"/>
              </a:ext>
            </a:extLst>
          </p:cNvPr>
          <p:cNvSpPr txBox="1"/>
          <p:nvPr/>
        </p:nvSpPr>
        <p:spPr>
          <a:xfrm>
            <a:off x="3486558" y="5749530"/>
            <a:ext cx="2363451" cy="584775"/>
          </a:xfrm>
          <a:prstGeom prst="rect">
            <a:avLst/>
          </a:prstGeom>
          <a:noFill/>
        </p:spPr>
        <p:txBody>
          <a:bodyPr wrap="square" lIns="91440" tIns="45720" rIns="91440" bIns="45720" rtlCol="0" anchor="t">
            <a:spAutoFit/>
          </a:bodyPr>
          <a:lstStyle/>
          <a:p>
            <a:pPr algn="ctr"/>
            <a:r>
              <a:rPr lang="en-US" sz="1600" dirty="0">
                <a:solidFill>
                  <a:srgbClr val="002060"/>
                </a:solidFill>
                <a:latin typeface="Arial" panose="020B0604020202020204" pitchFamily="34" charset="0"/>
                <a:cs typeface="Arial" panose="020B0604020202020204" pitchFamily="34" charset="0"/>
              </a:rPr>
              <a:t>Melissa Howard, Diné</a:t>
            </a:r>
          </a:p>
          <a:p>
            <a:pPr algn="ctr"/>
            <a:r>
              <a:rPr lang="en-US" sz="1600" dirty="0">
                <a:solidFill>
                  <a:srgbClr val="002060"/>
                </a:solidFill>
                <a:latin typeface="Arial" panose="020B0604020202020204" pitchFamily="34" charset="0"/>
                <a:cs typeface="Arial" panose="020B0604020202020204" pitchFamily="34" charset="0"/>
              </a:rPr>
              <a:t>NAU Undergraduate</a:t>
            </a:r>
          </a:p>
        </p:txBody>
      </p:sp>
      <p:sp>
        <p:nvSpPr>
          <p:cNvPr id="19" name="TextBox 18">
            <a:extLst>
              <a:ext uri="{FF2B5EF4-FFF2-40B4-BE49-F238E27FC236}">
                <a16:creationId xmlns:a16="http://schemas.microsoft.com/office/drawing/2014/main" id="{6240B0CC-4FEB-8AF3-62D0-A35638D178E7}"/>
              </a:ext>
            </a:extLst>
          </p:cNvPr>
          <p:cNvSpPr txBox="1"/>
          <p:nvPr/>
        </p:nvSpPr>
        <p:spPr>
          <a:xfrm>
            <a:off x="785005" y="5566239"/>
            <a:ext cx="2489196" cy="830997"/>
          </a:xfrm>
          <a:prstGeom prst="rect">
            <a:avLst/>
          </a:prstGeom>
          <a:noFill/>
        </p:spPr>
        <p:txBody>
          <a:bodyPr wrap="square" lIns="91440" tIns="45720" rIns="91440" bIns="45720" rtlCol="0" anchor="t">
            <a:spAutoFit/>
          </a:bodyPr>
          <a:lstStyle/>
          <a:p>
            <a:pPr algn="ctr"/>
            <a:r>
              <a:rPr lang="en-US" sz="1600" dirty="0">
                <a:solidFill>
                  <a:srgbClr val="002060"/>
                </a:solidFill>
                <a:latin typeface="Arial" panose="020B0604020202020204" pitchFamily="34" charset="0"/>
                <a:cs typeface="Arial" panose="020B0604020202020204" pitchFamily="34" charset="0"/>
              </a:rPr>
              <a:t>Dr. Timian Godfrey, Diné</a:t>
            </a:r>
          </a:p>
          <a:p>
            <a:pPr algn="ctr"/>
            <a:r>
              <a:rPr lang="en-US" sz="1600" dirty="0">
                <a:solidFill>
                  <a:srgbClr val="002060"/>
                </a:solidFill>
                <a:latin typeface="Arial" panose="020B0604020202020204" pitchFamily="34" charset="0"/>
                <a:cs typeface="Arial" panose="020B0604020202020204" pitchFamily="34" charset="0"/>
              </a:rPr>
              <a:t>Co-Investigator</a:t>
            </a:r>
          </a:p>
          <a:p>
            <a:pPr algn="ctr"/>
            <a:r>
              <a:rPr lang="en-US" sz="1600" b="1" dirty="0">
                <a:solidFill>
                  <a:srgbClr val="002060"/>
                </a:solidFill>
                <a:latin typeface="Arial" panose="020B0604020202020204" pitchFamily="34" charset="0"/>
                <a:cs typeface="Arial" panose="020B0604020202020204" pitchFamily="34" charset="0"/>
              </a:rPr>
              <a:t>PhD Student ASU</a:t>
            </a:r>
          </a:p>
        </p:txBody>
      </p:sp>
    </p:spTree>
    <p:extLst>
      <p:ext uri="{BB962C8B-B14F-4D97-AF65-F5344CB8AC3E}">
        <p14:creationId xmlns:p14="http://schemas.microsoft.com/office/powerpoint/2010/main" val="243936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Study Timeline</a:t>
            </a:r>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B28BA4-32E3-AA03-F924-C584D4E7F3CF}"/>
              </a:ext>
            </a:extLst>
          </p:cNvPr>
          <p:cNvPicPr>
            <a:picLocks noChangeAspect="1"/>
          </p:cNvPicPr>
          <p:nvPr/>
        </p:nvPicPr>
        <p:blipFill>
          <a:blip r:embed="rId3"/>
          <a:stretch>
            <a:fillRect/>
          </a:stretch>
        </p:blipFill>
        <p:spPr>
          <a:xfrm>
            <a:off x="2666703" y="1133213"/>
            <a:ext cx="6004331" cy="5353195"/>
          </a:xfrm>
          <a:prstGeom prst="rect">
            <a:avLst/>
          </a:prstGeom>
        </p:spPr>
      </p:pic>
    </p:spTree>
    <p:extLst>
      <p:ext uri="{BB962C8B-B14F-4D97-AF65-F5344CB8AC3E}">
        <p14:creationId xmlns:p14="http://schemas.microsoft.com/office/powerpoint/2010/main" val="403536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1B81B29-B090-2248-B4E3-35FD3E7F19B3}"/>
              </a:ext>
            </a:extLst>
          </p:cNvPr>
          <p:cNvSpPr/>
          <p:nvPr/>
        </p:nvSpPr>
        <p:spPr>
          <a:xfrm>
            <a:off x="0" y="2838734"/>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Thank you! Questions?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2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Cancer Incidence</a:t>
            </a:r>
            <a:endParaRPr lang="en-US" sz="24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3434C2-7F75-D41A-B8F5-C2CFE2FAF240}"/>
              </a:ext>
            </a:extLst>
          </p:cNvPr>
          <p:cNvPicPr>
            <a:picLocks noChangeAspect="1"/>
          </p:cNvPicPr>
          <p:nvPr/>
        </p:nvPicPr>
        <p:blipFill>
          <a:blip r:embed="rId3"/>
          <a:stretch>
            <a:fillRect/>
          </a:stretch>
        </p:blipFill>
        <p:spPr>
          <a:xfrm>
            <a:off x="2749006" y="928932"/>
            <a:ext cx="6693988" cy="4041998"/>
          </a:xfrm>
          <a:prstGeom prst="rect">
            <a:avLst/>
          </a:prstGeom>
        </p:spPr>
      </p:pic>
      <p:sp>
        <p:nvSpPr>
          <p:cNvPr id="7" name="TextBox 6">
            <a:extLst>
              <a:ext uri="{FF2B5EF4-FFF2-40B4-BE49-F238E27FC236}">
                <a16:creationId xmlns:a16="http://schemas.microsoft.com/office/drawing/2014/main" id="{C806A354-A9C3-C1C8-9AF4-7CFC8E103A50}"/>
              </a:ext>
            </a:extLst>
          </p:cNvPr>
          <p:cNvSpPr txBox="1"/>
          <p:nvPr/>
        </p:nvSpPr>
        <p:spPr>
          <a:xfrm>
            <a:off x="2612625" y="5571095"/>
            <a:ext cx="6693108" cy="887848"/>
          </a:xfrm>
          <a:prstGeom prst="rect">
            <a:avLst/>
          </a:prstGeom>
        </p:spPr>
        <p:txBody>
          <a:bodyPr vert="horz" lIns="91440" tIns="45720" rIns="91440" bIns="45720" numCol="2" rtlCol="0">
            <a:noAutofit/>
          </a:bodyPr>
          <a:lstStyle/>
          <a:p>
            <a:pPr marL="742950" lvl="1" indent="-285750">
              <a:spcBef>
                <a:spcPct val="20000"/>
              </a:spcBef>
              <a:buFont typeface="Arial"/>
              <a:buChar char="•"/>
            </a:pPr>
            <a:r>
              <a:rPr lang="en-US" sz="2000" dirty="0">
                <a:solidFill>
                  <a:schemeClr val="tx2">
                    <a:lumMod val="50000"/>
                  </a:schemeClr>
                </a:solidFill>
                <a:latin typeface="Arial" panose="020B0604020202020204" pitchFamily="34" charset="0"/>
                <a:cs typeface="Arial" panose="020B0604020202020204" pitchFamily="34" charset="0"/>
              </a:rPr>
              <a:t>Uterus</a:t>
            </a:r>
          </a:p>
          <a:p>
            <a:pPr marL="742950" lvl="1" indent="-285750">
              <a:spcBef>
                <a:spcPct val="20000"/>
              </a:spcBef>
              <a:buFont typeface="Arial"/>
              <a:buChar char="•"/>
            </a:pPr>
            <a:r>
              <a:rPr lang="en-US" sz="2000" dirty="0">
                <a:solidFill>
                  <a:schemeClr val="tx2">
                    <a:lumMod val="50000"/>
                  </a:schemeClr>
                </a:solidFill>
                <a:latin typeface="Arial" panose="020B0604020202020204" pitchFamily="34" charset="0"/>
                <a:cs typeface="Arial" panose="020B0604020202020204" pitchFamily="34" charset="0"/>
              </a:rPr>
              <a:t>Kidney </a:t>
            </a:r>
          </a:p>
          <a:p>
            <a:pPr marL="742950" lvl="1" indent="-285750">
              <a:spcBef>
                <a:spcPct val="20000"/>
              </a:spcBef>
              <a:buFont typeface="Arial"/>
              <a:buChar char="•"/>
            </a:pPr>
            <a:r>
              <a:rPr lang="en-US" sz="2000" b="1" dirty="0">
                <a:solidFill>
                  <a:srgbClr val="FF0000"/>
                </a:solidFill>
                <a:latin typeface="Arial" panose="020B0604020202020204" pitchFamily="34" charset="0"/>
                <a:cs typeface="Arial" panose="020B0604020202020204" pitchFamily="34" charset="0"/>
              </a:rPr>
              <a:t>Liver</a:t>
            </a:r>
          </a:p>
          <a:p>
            <a:pPr lvl="1">
              <a:spcBef>
                <a:spcPct val="20000"/>
              </a:spcBef>
            </a:pPr>
            <a:endParaRPr lang="en-US" sz="2000" dirty="0">
              <a:solidFill>
                <a:schemeClr val="tx2">
                  <a:lumMod val="50000"/>
                </a:schemeClr>
              </a:solidFill>
              <a:latin typeface="Arial" panose="020B0604020202020204" pitchFamily="34" charset="0"/>
              <a:cs typeface="Arial" panose="020B0604020202020204" pitchFamily="34" charset="0"/>
            </a:endParaRPr>
          </a:p>
          <a:p>
            <a:pPr marL="742950" lvl="1" indent="-285750">
              <a:spcBef>
                <a:spcPct val="20000"/>
              </a:spcBef>
              <a:buFont typeface="Arial"/>
              <a:buChar char="•"/>
            </a:pPr>
            <a:r>
              <a:rPr lang="en-US" sz="2000" dirty="0">
                <a:solidFill>
                  <a:schemeClr val="tx2">
                    <a:lumMod val="50000"/>
                  </a:schemeClr>
                </a:solidFill>
                <a:latin typeface="Arial" panose="020B0604020202020204" pitchFamily="34" charset="0"/>
                <a:cs typeface="Arial" panose="020B0604020202020204" pitchFamily="34" charset="0"/>
              </a:rPr>
              <a:t>Pancreas</a:t>
            </a:r>
          </a:p>
          <a:p>
            <a:pPr marL="742950" lvl="1" indent="-285750">
              <a:spcBef>
                <a:spcPct val="20000"/>
              </a:spcBef>
              <a:buFont typeface="Arial"/>
              <a:buChar char="•"/>
            </a:pPr>
            <a:r>
              <a:rPr lang="en-US" sz="2000" dirty="0">
                <a:solidFill>
                  <a:schemeClr val="tx2">
                    <a:lumMod val="50000"/>
                  </a:schemeClr>
                </a:solidFill>
                <a:latin typeface="Arial" panose="020B0604020202020204" pitchFamily="34" charset="0"/>
                <a:cs typeface="Arial" panose="020B0604020202020204" pitchFamily="34" charset="0"/>
              </a:rPr>
              <a:t>Ovary</a:t>
            </a:r>
          </a:p>
          <a:p>
            <a:pPr lvl="1">
              <a:spcBef>
                <a:spcPct val="20000"/>
              </a:spcBef>
            </a:pPr>
            <a:endParaRPr lang="en-US" sz="1600" dirty="0">
              <a:solidFill>
                <a:schemeClr val="tx2">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403BD2D-FFCC-49DB-9362-441C2574ABA0}"/>
              </a:ext>
            </a:extLst>
          </p:cNvPr>
          <p:cNvSpPr txBox="1"/>
          <p:nvPr/>
        </p:nvSpPr>
        <p:spPr>
          <a:xfrm>
            <a:off x="2749006" y="5170985"/>
            <a:ext cx="7026282" cy="400110"/>
          </a:xfrm>
          <a:prstGeom prst="rect">
            <a:avLst/>
          </a:prstGeom>
          <a:noFill/>
        </p:spPr>
        <p:txBody>
          <a:bodyPr wrap="none" rtlCol="0">
            <a:spAutoFit/>
          </a:bodyPr>
          <a:lstStyle/>
          <a:p>
            <a:r>
              <a:rPr lang="en-US" sz="2000" dirty="0">
                <a:solidFill>
                  <a:schemeClr val="tx2">
                    <a:lumMod val="50000"/>
                  </a:schemeClr>
                </a:solidFill>
                <a:latin typeface="Arial" panose="020B0604020202020204" pitchFamily="34" charset="0"/>
                <a:cs typeface="Arial" panose="020B0604020202020204" pitchFamily="34" charset="0"/>
              </a:rPr>
              <a:t>Significant cancer disparities for Indigenous People include: </a:t>
            </a:r>
          </a:p>
        </p:txBody>
      </p:sp>
    </p:spTree>
    <p:extLst>
      <p:ext uri="{BB962C8B-B14F-4D97-AF65-F5344CB8AC3E}">
        <p14:creationId xmlns:p14="http://schemas.microsoft.com/office/powerpoint/2010/main" val="421523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Cancer Mortality</a:t>
            </a:r>
            <a:endParaRPr lang="en-US" sz="24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E963E29-38AF-A424-EF76-D7995EDBFE2A}"/>
              </a:ext>
            </a:extLst>
          </p:cNvPr>
          <p:cNvPicPr>
            <a:picLocks noChangeAspect="1"/>
          </p:cNvPicPr>
          <p:nvPr/>
        </p:nvPicPr>
        <p:blipFill rotWithShape="1">
          <a:blip r:embed="rId3"/>
          <a:srcRect l="48526" t="2551"/>
          <a:stretch/>
        </p:blipFill>
        <p:spPr>
          <a:xfrm>
            <a:off x="2679133" y="1017724"/>
            <a:ext cx="6560091" cy="4104358"/>
          </a:xfrm>
          <a:prstGeom prst="rect">
            <a:avLst/>
          </a:prstGeom>
        </p:spPr>
      </p:pic>
      <p:sp>
        <p:nvSpPr>
          <p:cNvPr id="4" name="Content Placeholder 7">
            <a:extLst>
              <a:ext uri="{FF2B5EF4-FFF2-40B4-BE49-F238E27FC236}">
                <a16:creationId xmlns:a16="http://schemas.microsoft.com/office/drawing/2014/main" id="{5EF7F2C2-335D-AD98-FE37-711C44B965D7}"/>
              </a:ext>
            </a:extLst>
          </p:cNvPr>
          <p:cNvSpPr txBox="1">
            <a:spLocks/>
          </p:cNvSpPr>
          <p:nvPr/>
        </p:nvSpPr>
        <p:spPr>
          <a:xfrm>
            <a:off x="2390933" y="5185546"/>
            <a:ext cx="7989756" cy="8192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b="1" dirty="0">
                <a:solidFill>
                  <a:srgbClr val="FF0000"/>
                </a:solidFill>
                <a:latin typeface="Arial" panose="020B0604020202020204" pitchFamily="34" charset="0"/>
                <a:cs typeface="Arial" panose="020B0604020202020204" pitchFamily="34" charset="0"/>
              </a:rPr>
              <a:t>Non-alcoholic fatty liver disease (NAFLD) is a risk factor for liver cancer</a:t>
            </a:r>
          </a:p>
          <a:p>
            <a:pPr marL="285750" indent="-285750"/>
            <a:r>
              <a:rPr lang="en-US" sz="1800" b="1" dirty="0">
                <a:solidFill>
                  <a:schemeClr val="tx2">
                    <a:lumMod val="50000"/>
                  </a:schemeClr>
                </a:solidFill>
                <a:latin typeface="Arial" panose="020B0604020202020204" pitchFamily="34" charset="0"/>
                <a:cs typeface="Arial" panose="020B0604020202020204" pitchFamily="34" charset="0"/>
              </a:rPr>
              <a:t>Risk factors for NAFLD include:</a:t>
            </a:r>
          </a:p>
          <a:p>
            <a:pPr marL="0" indent="0">
              <a:buFont typeface="Arial" panose="020B0604020202020204" pitchFamily="34" charset="0"/>
              <a:buNone/>
            </a:pPr>
            <a:endParaRPr lang="en-US" dirty="0"/>
          </a:p>
          <a:p>
            <a:endParaRPr lang="en-US" dirty="0"/>
          </a:p>
          <a:p>
            <a:endParaRPr lang="en-US" dirty="0"/>
          </a:p>
        </p:txBody>
      </p:sp>
      <p:sp>
        <p:nvSpPr>
          <p:cNvPr id="5" name="TextBox 4">
            <a:extLst>
              <a:ext uri="{FF2B5EF4-FFF2-40B4-BE49-F238E27FC236}">
                <a16:creationId xmlns:a16="http://schemas.microsoft.com/office/drawing/2014/main" id="{21FEE2F7-555F-185B-03B9-92728F0854DF}"/>
              </a:ext>
            </a:extLst>
          </p:cNvPr>
          <p:cNvSpPr txBox="1"/>
          <p:nvPr/>
        </p:nvSpPr>
        <p:spPr>
          <a:xfrm>
            <a:off x="2390932" y="5805053"/>
            <a:ext cx="5606655" cy="1831271"/>
          </a:xfrm>
          <a:prstGeom prst="rect">
            <a:avLst/>
          </a:prstGeom>
          <a:noFill/>
        </p:spPr>
        <p:txBody>
          <a:bodyPr wrap="square" numCol="2" rtlCol="0">
            <a:spAutoFit/>
          </a:bodyPr>
          <a:lstStyle/>
          <a:p>
            <a:pPr marL="800100" lvl="1" indent="-342900">
              <a:buFont typeface="Courier New" panose="02070309020205020404" pitchFamily="49" charset="0"/>
              <a:buChar char="o"/>
            </a:pPr>
            <a:r>
              <a:rPr lang="en-US" sz="1600" dirty="0">
                <a:solidFill>
                  <a:schemeClr val="tx2">
                    <a:lumMod val="50000"/>
                  </a:schemeClr>
                </a:solidFill>
                <a:latin typeface="Arial" panose="020B0604020202020204" pitchFamily="34" charset="0"/>
                <a:cs typeface="Arial" panose="020B0604020202020204" pitchFamily="34" charset="0"/>
              </a:rPr>
              <a:t>Central obesity</a:t>
            </a:r>
          </a:p>
          <a:p>
            <a:pPr marL="800100" lvl="1" indent="-342900">
              <a:buFont typeface="Courier New" panose="02070309020205020404" pitchFamily="49" charset="0"/>
              <a:buChar char="o"/>
            </a:pPr>
            <a:r>
              <a:rPr lang="en-US" sz="1600" dirty="0">
                <a:solidFill>
                  <a:schemeClr val="tx2">
                    <a:lumMod val="50000"/>
                  </a:schemeClr>
                </a:solidFill>
                <a:latin typeface="Arial" panose="020B0604020202020204" pitchFamily="34" charset="0"/>
                <a:cs typeface="Arial" panose="020B0604020202020204" pitchFamily="34" charset="0"/>
              </a:rPr>
              <a:t>Type 2 diabetes mellitus</a:t>
            </a:r>
          </a:p>
          <a:p>
            <a:pPr marL="800100" lvl="1" indent="-342900">
              <a:buFont typeface="Courier New" panose="02070309020205020404" pitchFamily="49" charset="0"/>
              <a:buChar char="o"/>
            </a:pPr>
            <a:r>
              <a:rPr lang="en-US" sz="1600" dirty="0">
                <a:solidFill>
                  <a:schemeClr val="tx2">
                    <a:lumMod val="50000"/>
                  </a:schemeClr>
                </a:solidFill>
                <a:latin typeface="Arial" panose="020B0604020202020204" pitchFamily="34" charset="0"/>
                <a:cs typeface="Arial" panose="020B0604020202020204" pitchFamily="34" charset="0"/>
              </a:rPr>
              <a:t>High cholesterol</a:t>
            </a:r>
          </a:p>
          <a:p>
            <a:pPr marL="742950" lvl="1" indent="-285750">
              <a:buFont typeface="Courier New" panose="02070309020205020404" pitchFamily="49" charset="0"/>
              <a:buChar char="o"/>
            </a:pPr>
            <a:endParaRPr lang="en-US" sz="1600" dirty="0">
              <a:solidFill>
                <a:schemeClr val="tx2">
                  <a:lumMod val="50000"/>
                </a:schemeClr>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sz="1600" dirty="0">
              <a:solidFill>
                <a:schemeClr val="tx2">
                  <a:lumMod val="50000"/>
                </a:schemeClr>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sz="1600" dirty="0">
              <a:solidFill>
                <a:schemeClr val="tx2">
                  <a:lumMod val="50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600" dirty="0">
                <a:solidFill>
                  <a:schemeClr val="tx2">
                    <a:lumMod val="50000"/>
                  </a:schemeClr>
                </a:solidFill>
                <a:latin typeface="Arial" panose="020B0604020202020204" pitchFamily="34" charset="0"/>
                <a:cs typeface="Arial" panose="020B0604020202020204" pitchFamily="34" charset="0"/>
              </a:rPr>
              <a:t>Metabolic syndrome</a:t>
            </a:r>
          </a:p>
          <a:p>
            <a:pPr marL="800100" lvl="1" indent="-342900">
              <a:buFont typeface="Courier New" panose="02070309020205020404" pitchFamily="49" charset="0"/>
              <a:buChar char="o"/>
            </a:pPr>
            <a:r>
              <a:rPr lang="en-US" sz="1600" dirty="0">
                <a:solidFill>
                  <a:schemeClr val="tx2">
                    <a:lumMod val="50000"/>
                  </a:schemeClr>
                </a:solidFill>
                <a:latin typeface="Arial" panose="020B0604020202020204" pitchFamily="34" charset="0"/>
                <a:cs typeface="Arial" panose="020B0604020202020204" pitchFamily="34" charset="0"/>
              </a:rPr>
              <a:t>High blood pressure</a:t>
            </a:r>
          </a:p>
          <a:p>
            <a:endParaRPr lang="en-US" sz="1600"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73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What is NAFLD?</a:t>
            </a:r>
            <a:endParaRPr lang="en-US"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573B062-F489-D883-F20D-45242D5A53E1}"/>
              </a:ext>
            </a:extLst>
          </p:cNvPr>
          <p:cNvSpPr txBox="1">
            <a:spLocks/>
          </p:cNvSpPr>
          <p:nvPr/>
        </p:nvSpPr>
        <p:spPr>
          <a:xfrm>
            <a:off x="165284" y="1576434"/>
            <a:ext cx="3751623" cy="47984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pPr>
            <a:r>
              <a:rPr lang="en-US" sz="2600" b="1" dirty="0">
                <a:solidFill>
                  <a:srgbClr val="002060"/>
                </a:solidFill>
                <a:latin typeface="Arial" panose="020B0604020202020204" pitchFamily="34" charset="0"/>
                <a:cs typeface="Arial" panose="020B0604020202020204" pitchFamily="34" charset="0"/>
              </a:rPr>
              <a:t>Non-alcoholic fatty liver (NAFL) </a:t>
            </a:r>
          </a:p>
          <a:p>
            <a:pPr lvl="2">
              <a:lnSpc>
                <a:spcPct val="110000"/>
              </a:lnSpc>
              <a:buFont typeface="Courier New" panose="02070309020205020404" pitchFamily="49" charset="0"/>
              <a:buChar char="o"/>
            </a:pPr>
            <a:r>
              <a:rPr lang="en-US" sz="2200" u="sng" dirty="0">
                <a:latin typeface="Arial" panose="020B0604020202020204" pitchFamily="34" charset="0"/>
                <a:cs typeface="Arial" panose="020B0604020202020204" pitchFamily="34" charset="0"/>
              </a:rPr>
              <a:t>&gt;</a:t>
            </a:r>
            <a:r>
              <a:rPr lang="en-US" sz="2200" dirty="0">
                <a:latin typeface="Arial" panose="020B0604020202020204" pitchFamily="34" charset="0"/>
                <a:cs typeface="Arial" panose="020B0604020202020204" pitchFamily="34" charset="0"/>
              </a:rPr>
              <a:t> 5% liver fat </a:t>
            </a:r>
            <a:r>
              <a:rPr lang="en-US" sz="2200" u="sng" dirty="0">
                <a:solidFill>
                  <a:srgbClr val="FF0000"/>
                </a:solidFill>
                <a:latin typeface="Arial" panose="020B0604020202020204" pitchFamily="34" charset="0"/>
                <a:cs typeface="Arial" panose="020B0604020202020204" pitchFamily="34" charset="0"/>
              </a:rPr>
              <a:t>without</a:t>
            </a:r>
            <a:r>
              <a:rPr lang="en-US" sz="2200" dirty="0">
                <a:latin typeface="Arial" panose="020B0604020202020204" pitchFamily="34" charset="0"/>
                <a:cs typeface="Arial" panose="020B0604020202020204" pitchFamily="34" charset="0"/>
              </a:rPr>
              <a:t> any evidence of liver cell injury or inflammation </a:t>
            </a:r>
          </a:p>
          <a:p>
            <a:pPr lvl="1">
              <a:lnSpc>
                <a:spcPct val="110000"/>
              </a:lnSpc>
            </a:pPr>
            <a:r>
              <a:rPr lang="en-US" sz="2600" b="1" dirty="0">
                <a:solidFill>
                  <a:srgbClr val="002060"/>
                </a:solidFill>
                <a:latin typeface="Arial" panose="020B0604020202020204" pitchFamily="34" charset="0"/>
                <a:cs typeface="Arial" panose="020B0604020202020204" pitchFamily="34" charset="0"/>
              </a:rPr>
              <a:t>Non-alcoholic steatohepatitis (NASH) </a:t>
            </a:r>
          </a:p>
          <a:p>
            <a:pPr lvl="2">
              <a:lnSpc>
                <a:spcPct val="110000"/>
              </a:lnSpc>
              <a:buFont typeface="Courier New" panose="02070309020205020404" pitchFamily="49" charset="0"/>
              <a:buChar char="o"/>
            </a:pPr>
            <a:r>
              <a:rPr lang="en-US" sz="2200" u="sng" dirty="0">
                <a:latin typeface="Arial" panose="020B0604020202020204" pitchFamily="34" charset="0"/>
                <a:cs typeface="Arial" panose="020B0604020202020204" pitchFamily="34" charset="0"/>
              </a:rPr>
              <a:t>&gt;</a:t>
            </a:r>
            <a:r>
              <a:rPr lang="en-US" sz="2200" dirty="0">
                <a:latin typeface="Arial" panose="020B0604020202020204" pitchFamily="34" charset="0"/>
                <a:cs typeface="Arial" panose="020B0604020202020204" pitchFamily="34" charset="0"/>
              </a:rPr>
              <a:t> 5% liver fat </a:t>
            </a:r>
            <a:r>
              <a:rPr lang="en-US" sz="2200" u="sng" dirty="0">
                <a:solidFill>
                  <a:srgbClr val="FF0000"/>
                </a:solidFill>
                <a:latin typeface="Arial" panose="020B0604020202020204" pitchFamily="34" charset="0"/>
                <a:cs typeface="Arial" panose="020B0604020202020204" pitchFamily="34" charset="0"/>
              </a:rPr>
              <a:t>with</a:t>
            </a:r>
            <a:r>
              <a:rPr lang="en-US" sz="2200" dirty="0">
                <a:latin typeface="Arial" panose="020B0604020202020204" pitchFamily="34" charset="0"/>
                <a:cs typeface="Arial" panose="020B0604020202020204" pitchFamily="34" charset="0"/>
              </a:rPr>
              <a:t> evidence of liver cell injury and inflammation </a:t>
            </a:r>
          </a:p>
          <a:p>
            <a:pPr lvl="2">
              <a:lnSpc>
                <a:spcPct val="110000"/>
              </a:lnSpc>
            </a:pPr>
            <a:endParaRPr lang="en-US" sz="1650" dirty="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2AF9A8BA-0C97-397B-9AF7-3EEB6F93C9D1}"/>
              </a:ext>
            </a:extLst>
          </p:cNvPr>
          <p:cNvPicPr>
            <a:picLocks noChangeAspect="1"/>
          </p:cNvPicPr>
          <p:nvPr/>
        </p:nvPicPr>
        <p:blipFill>
          <a:blip r:embed="rId3"/>
          <a:stretch>
            <a:fillRect/>
          </a:stretch>
        </p:blipFill>
        <p:spPr>
          <a:xfrm>
            <a:off x="4129827" y="1858494"/>
            <a:ext cx="7463712" cy="3641553"/>
          </a:xfrm>
          <a:prstGeom prst="rect">
            <a:avLst/>
          </a:prstGeom>
        </p:spPr>
      </p:pic>
      <p:sp>
        <p:nvSpPr>
          <p:cNvPr id="8" name="Rectangle 7">
            <a:extLst>
              <a:ext uri="{FF2B5EF4-FFF2-40B4-BE49-F238E27FC236}">
                <a16:creationId xmlns:a16="http://schemas.microsoft.com/office/drawing/2014/main" id="{13E4A65B-0E4F-732F-55E2-71793D9410A5}"/>
              </a:ext>
            </a:extLst>
          </p:cNvPr>
          <p:cNvSpPr/>
          <p:nvPr/>
        </p:nvSpPr>
        <p:spPr>
          <a:xfrm>
            <a:off x="5377217" y="2716613"/>
            <a:ext cx="2593075" cy="3143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CC297A2-FADC-0918-C4D8-FC20545D09E8}"/>
              </a:ext>
            </a:extLst>
          </p:cNvPr>
          <p:cNvSpPr/>
          <p:nvPr/>
        </p:nvSpPr>
        <p:spPr>
          <a:xfrm>
            <a:off x="61153" y="6552480"/>
            <a:ext cx="591011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Saab et al., 2016 </a:t>
            </a:r>
          </a:p>
        </p:txBody>
      </p:sp>
    </p:spTree>
    <p:extLst>
      <p:ext uri="{BB962C8B-B14F-4D97-AF65-F5344CB8AC3E}">
        <p14:creationId xmlns:p14="http://schemas.microsoft.com/office/powerpoint/2010/main" val="174956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Treatment for NAFLD</a:t>
            </a:r>
            <a:endParaRPr lang="en-US" sz="2400" b="1"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67AC5527-B0D7-AFB3-76A0-4684ADB44BEA}"/>
              </a:ext>
            </a:extLst>
          </p:cNvPr>
          <p:cNvSpPr txBox="1">
            <a:spLocks/>
          </p:cNvSpPr>
          <p:nvPr/>
        </p:nvSpPr>
        <p:spPr>
          <a:xfrm>
            <a:off x="502772" y="1580631"/>
            <a:ext cx="9883174" cy="3696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dirty="0">
                <a:solidFill>
                  <a:srgbClr val="002060"/>
                </a:solidFill>
                <a:latin typeface="Arial" panose="020B0604020202020204" pitchFamily="34" charset="0"/>
                <a:cs typeface="Arial" panose="020B0604020202020204" pitchFamily="34" charset="0"/>
              </a:rPr>
              <a:t>Currently no FDA-approved pharmacological treatments exist – lifestyle modification (diet, physical activity) is the recommended therapy for NAFLD</a:t>
            </a:r>
            <a:endParaRPr lang="en-US" altLang="en-US" sz="3400" b="1" dirty="0">
              <a:solidFill>
                <a:srgbClr val="002060"/>
              </a:solidFill>
              <a:latin typeface="Arial" panose="020B0604020202020204" pitchFamily="34" charset="0"/>
              <a:cs typeface="Arial" panose="020B0604020202020204" pitchFamily="34" charset="0"/>
            </a:endParaRPr>
          </a:p>
          <a:p>
            <a:endParaRPr lang="en-US" dirty="0"/>
          </a:p>
        </p:txBody>
      </p:sp>
      <p:pic>
        <p:nvPicPr>
          <p:cNvPr id="4" name="Picture 2" descr="Image result for no pill">
            <a:extLst>
              <a:ext uri="{FF2B5EF4-FFF2-40B4-BE49-F238E27FC236}">
                <a16:creationId xmlns:a16="http://schemas.microsoft.com/office/drawing/2014/main" id="{E55D0709-342B-ED90-9E4A-7C260F94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88" y="4140057"/>
            <a:ext cx="2274624" cy="22746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E0FF8F-7ECA-4074-FA8E-256685E73AE4}"/>
              </a:ext>
            </a:extLst>
          </p:cNvPr>
          <p:cNvSpPr/>
          <p:nvPr/>
        </p:nvSpPr>
        <p:spPr>
          <a:xfrm>
            <a:off x="61153" y="6552480"/>
            <a:ext cx="591011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Saab et al., 2016 </a:t>
            </a:r>
          </a:p>
        </p:txBody>
      </p:sp>
    </p:spTree>
    <p:extLst>
      <p:ext uri="{BB962C8B-B14F-4D97-AF65-F5344CB8AC3E}">
        <p14:creationId xmlns:p14="http://schemas.microsoft.com/office/powerpoint/2010/main" val="13217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Specific Aims</a:t>
            </a:r>
            <a:endParaRPr lang="en-US" sz="28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457DAB1-06EC-79E4-4D7C-0DE4FA010965}"/>
              </a:ext>
            </a:extLst>
          </p:cNvPr>
          <p:cNvPicPr>
            <a:picLocks noChangeAspect="1"/>
          </p:cNvPicPr>
          <p:nvPr/>
        </p:nvPicPr>
        <p:blipFill>
          <a:blip r:embed="rId3"/>
          <a:stretch>
            <a:fillRect/>
          </a:stretch>
        </p:blipFill>
        <p:spPr>
          <a:xfrm>
            <a:off x="4827917" y="1737753"/>
            <a:ext cx="3041516" cy="2027677"/>
          </a:xfrm>
          <a:prstGeom prst="rect">
            <a:avLst/>
          </a:prstGeom>
        </p:spPr>
      </p:pic>
      <p:pic>
        <p:nvPicPr>
          <p:cNvPr id="20" name="Picture 19">
            <a:extLst>
              <a:ext uri="{FF2B5EF4-FFF2-40B4-BE49-F238E27FC236}">
                <a16:creationId xmlns:a16="http://schemas.microsoft.com/office/drawing/2014/main" id="{1755E10F-F6E2-5E4A-5B71-467C648290D9}"/>
              </a:ext>
            </a:extLst>
          </p:cNvPr>
          <p:cNvPicPr>
            <a:picLocks noChangeAspect="1"/>
          </p:cNvPicPr>
          <p:nvPr/>
        </p:nvPicPr>
        <p:blipFill>
          <a:blip r:embed="rId4"/>
          <a:stretch>
            <a:fillRect/>
          </a:stretch>
        </p:blipFill>
        <p:spPr>
          <a:xfrm>
            <a:off x="9115804" y="1737753"/>
            <a:ext cx="2237995" cy="2154070"/>
          </a:xfrm>
          <a:prstGeom prst="rect">
            <a:avLst/>
          </a:prstGeom>
          <a:ln>
            <a:noFill/>
          </a:ln>
          <a:effectLst>
            <a:softEdge rad="112500"/>
          </a:effectLst>
        </p:spPr>
      </p:pic>
      <p:sp>
        <p:nvSpPr>
          <p:cNvPr id="3" name="TextBox 2">
            <a:extLst>
              <a:ext uri="{FF2B5EF4-FFF2-40B4-BE49-F238E27FC236}">
                <a16:creationId xmlns:a16="http://schemas.microsoft.com/office/drawing/2014/main" id="{ECD8D8FD-D24D-8585-CE8F-58AEB621CD4A}"/>
              </a:ext>
            </a:extLst>
          </p:cNvPr>
          <p:cNvSpPr txBox="1"/>
          <p:nvPr/>
        </p:nvSpPr>
        <p:spPr>
          <a:xfrm>
            <a:off x="123304" y="4054099"/>
            <a:ext cx="3974244" cy="147732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Specific Aim 1: </a:t>
            </a:r>
            <a:r>
              <a:rPr lang="en-US" dirty="0">
                <a:latin typeface="Arial" panose="020B0604020202020204" pitchFamily="34" charset="0"/>
                <a:cs typeface="Arial" panose="020B0604020202020204" pitchFamily="34" charset="0"/>
              </a:rPr>
              <a:t>Explore attitudes and beliefs of liver cancer health risk held by community members of Navajo Nation (n=20) and Tohono O’odham Nation (n=20).</a:t>
            </a:r>
          </a:p>
        </p:txBody>
      </p:sp>
      <p:sp>
        <p:nvSpPr>
          <p:cNvPr id="7" name="TextBox 6">
            <a:extLst>
              <a:ext uri="{FF2B5EF4-FFF2-40B4-BE49-F238E27FC236}">
                <a16:creationId xmlns:a16="http://schemas.microsoft.com/office/drawing/2014/main" id="{88589690-88C8-B5DC-EA85-DB2B99AF3DB8}"/>
              </a:ext>
            </a:extLst>
          </p:cNvPr>
          <p:cNvSpPr txBox="1"/>
          <p:nvPr/>
        </p:nvSpPr>
        <p:spPr>
          <a:xfrm>
            <a:off x="4399472" y="4036217"/>
            <a:ext cx="4114800" cy="147732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Specific Aim 2: </a:t>
            </a:r>
            <a:r>
              <a:rPr lang="en-US" dirty="0">
                <a:latin typeface="Arial" panose="020B0604020202020204" pitchFamily="34" charset="0"/>
                <a:cs typeface="Arial" panose="020B0604020202020204" pitchFamily="34" charset="0"/>
              </a:rPr>
              <a:t>Characterize and determine risk factors for liver cancer in a community-based sample of 200 adults in Navajo Nation (n=100) and Tohono O’odham Nation (n=100).</a:t>
            </a:r>
          </a:p>
        </p:txBody>
      </p:sp>
      <p:sp>
        <p:nvSpPr>
          <p:cNvPr id="10" name="TextBox 9">
            <a:extLst>
              <a:ext uri="{FF2B5EF4-FFF2-40B4-BE49-F238E27FC236}">
                <a16:creationId xmlns:a16="http://schemas.microsoft.com/office/drawing/2014/main" id="{D7D99D54-F552-514B-C345-72FA8C61AC19}"/>
              </a:ext>
            </a:extLst>
          </p:cNvPr>
          <p:cNvSpPr txBox="1"/>
          <p:nvPr/>
        </p:nvSpPr>
        <p:spPr>
          <a:xfrm>
            <a:off x="8514272" y="4027438"/>
            <a:ext cx="3459192" cy="175432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Specific Aim 3: </a:t>
            </a:r>
            <a:r>
              <a:rPr lang="en-US" dirty="0">
                <a:latin typeface="Arial" panose="020B0604020202020204" pitchFamily="34" charset="0"/>
                <a:cs typeface="Arial" panose="020B0604020202020204" pitchFamily="34" charset="0"/>
              </a:rPr>
              <a:t>Evaluate the feasibility and acceptability of a culturally and clinically relevant telehealth assessment for liver and other cancer-related risk factors.</a:t>
            </a:r>
          </a:p>
        </p:txBody>
      </p:sp>
      <p:pic>
        <p:nvPicPr>
          <p:cNvPr id="1028" name="Picture 4" descr="Indian Pow Wow Beating Drum at Indian Pow Wow  Teamwork Colorful regalia tribal meeting stock pictures, royalty-free photos &amp; images">
            <a:extLst>
              <a:ext uri="{FF2B5EF4-FFF2-40B4-BE49-F238E27FC236}">
                <a16:creationId xmlns:a16="http://schemas.microsoft.com/office/drawing/2014/main" id="{2E072052-C7DB-12FE-1CF5-D9848EA20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64" y="1870364"/>
            <a:ext cx="2327564" cy="176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FibroScan® </a:t>
            </a:r>
            <a:endParaRPr lang="en-US" sz="2800" b="1" dirty="0">
              <a:latin typeface="Arial" panose="020B0604020202020204" pitchFamily="34" charset="0"/>
              <a:cs typeface="Arial" panose="020B0604020202020204" pitchFamily="34" charset="0"/>
            </a:endParaRPr>
          </a:p>
        </p:txBody>
      </p:sp>
      <p:sp>
        <p:nvSpPr>
          <p:cNvPr id="2" name="Content Placeholder 6">
            <a:extLst>
              <a:ext uri="{FF2B5EF4-FFF2-40B4-BE49-F238E27FC236}">
                <a16:creationId xmlns:a16="http://schemas.microsoft.com/office/drawing/2014/main" id="{335F7891-B9FD-C5DF-8F53-CFE2F796B1D8}"/>
              </a:ext>
            </a:extLst>
          </p:cNvPr>
          <p:cNvSpPr txBox="1">
            <a:spLocks/>
          </p:cNvSpPr>
          <p:nvPr/>
        </p:nvSpPr>
        <p:spPr>
          <a:xfrm>
            <a:off x="0" y="1506398"/>
            <a:ext cx="6826928" cy="4765963"/>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lvl="1"/>
            <a:r>
              <a:rPr lang="en-US" sz="6000" b="1" dirty="0">
                <a:solidFill>
                  <a:schemeClr val="tx2">
                    <a:lumMod val="50000"/>
                  </a:schemeClr>
                </a:solidFill>
                <a:latin typeface="Arial" panose="020B0604020202020204" pitchFamily="34" charset="0"/>
                <a:cs typeface="Arial" panose="020B0604020202020204" pitchFamily="34" charset="0"/>
              </a:rPr>
              <a:t>NAFLD status identified via Fibroscan® </a:t>
            </a:r>
          </a:p>
          <a:p>
            <a:pPr marR="5080" lvl="2">
              <a:buFont typeface="Courier New" panose="02070309020205020404" pitchFamily="49" charset="0"/>
              <a:buChar char="o"/>
            </a:pPr>
            <a:r>
              <a:rPr lang="en-US" sz="4500" b="1" dirty="0">
                <a:solidFill>
                  <a:schemeClr val="tx2">
                    <a:lumMod val="50000"/>
                  </a:schemeClr>
                </a:solidFill>
                <a:latin typeface="Arial" panose="020B0604020202020204" pitchFamily="34" charset="0"/>
                <a:cs typeface="Arial" panose="020B0604020202020204" pitchFamily="34" charset="0"/>
              </a:rPr>
              <a:t>10-15 min non-invasive procedure (</a:t>
            </a:r>
            <a:r>
              <a:rPr lang="en-US" sz="4500" b="1" dirty="0">
                <a:solidFill>
                  <a:srgbClr val="FF0000"/>
                </a:solidFill>
                <a:latin typeface="Arial" panose="020B0604020202020204" pitchFamily="34" charset="0"/>
                <a:cs typeface="Arial" panose="020B0604020202020204" pitchFamily="34" charset="0"/>
              </a:rPr>
              <a:t>FDA approved</a:t>
            </a:r>
            <a:r>
              <a:rPr lang="en-US" sz="4500" b="1" dirty="0">
                <a:solidFill>
                  <a:schemeClr val="tx2">
                    <a:lumMod val="50000"/>
                  </a:schemeClr>
                </a:solidFill>
                <a:latin typeface="Arial" panose="020B0604020202020204" pitchFamily="34" charset="0"/>
                <a:cs typeface="Arial" panose="020B0604020202020204" pitchFamily="34" charset="0"/>
              </a:rPr>
              <a:t>) that assess for:</a:t>
            </a:r>
          </a:p>
          <a:p>
            <a:pPr marR="5080" lvl="3">
              <a:buFont typeface="Courier New" panose="02070309020205020404" pitchFamily="49" charset="0"/>
              <a:buChar char="o"/>
            </a:pPr>
            <a:r>
              <a:rPr lang="en-US" sz="4500" b="1" dirty="0">
                <a:solidFill>
                  <a:schemeClr val="tx2">
                    <a:lumMod val="50000"/>
                  </a:schemeClr>
                </a:solidFill>
                <a:latin typeface="Arial" panose="020B0604020202020204" pitchFamily="34" charset="0"/>
                <a:cs typeface="Arial" panose="020B0604020202020204" pitchFamily="34" charset="0"/>
              </a:rPr>
              <a:t>Continuous Attenuation Parameter (CAP) value ranging from 100 - 400 dB/m</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238 to 259 dB/m – Steatosis grade 1, mild</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260 to 290 dB/m – Steatosis grade 2, moderate</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290 dB/m and higher – Steatosis grade 3, severe</a:t>
            </a:r>
          </a:p>
          <a:p>
            <a:pPr marL="941784" marR="5080" lvl="4" indent="0">
              <a:buFont typeface="Arial" panose="020B0604020202020204" pitchFamily="34" charset="0"/>
              <a:buNone/>
            </a:pPr>
            <a:endParaRPr lang="en-US" sz="4500" dirty="0">
              <a:solidFill>
                <a:schemeClr val="tx2">
                  <a:lumMod val="50000"/>
                </a:schemeClr>
              </a:solidFill>
              <a:latin typeface="Arial" panose="020B0604020202020204" pitchFamily="34" charset="0"/>
              <a:cs typeface="Arial" panose="020B0604020202020204" pitchFamily="34" charset="0"/>
            </a:endParaRPr>
          </a:p>
          <a:p>
            <a:pPr marR="5080" lvl="3">
              <a:buFont typeface="Courier New" panose="02070309020205020404" pitchFamily="49" charset="0"/>
              <a:buChar char="o"/>
            </a:pPr>
            <a:r>
              <a:rPr lang="en-US" sz="4500" b="1" dirty="0">
                <a:solidFill>
                  <a:schemeClr val="tx2">
                    <a:lumMod val="50000"/>
                  </a:schemeClr>
                </a:solidFill>
                <a:latin typeface="Arial" panose="020B0604020202020204" pitchFamily="34" charset="0"/>
                <a:cs typeface="Arial" panose="020B0604020202020204" pitchFamily="34" charset="0"/>
              </a:rPr>
              <a:t>Liver Stiffness Measurement (LMS) value ranging from 1.5 - 75 kPa</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2-7 kPa for mild liver scarring</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7-10 kPa for moderate liver scarring</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10-14 kPa for severe liver scarring</a:t>
            </a:r>
          </a:p>
          <a:p>
            <a:pPr marR="5080" lvl="4">
              <a:buFont typeface="Courier New" panose="02070309020205020404" pitchFamily="49" charset="0"/>
              <a:buChar char="o"/>
            </a:pPr>
            <a:r>
              <a:rPr lang="en-US" sz="4500" dirty="0">
                <a:solidFill>
                  <a:schemeClr val="tx2">
                    <a:lumMod val="50000"/>
                  </a:schemeClr>
                </a:solidFill>
                <a:latin typeface="Arial" panose="020B0604020202020204" pitchFamily="34" charset="0"/>
                <a:cs typeface="Arial" panose="020B0604020202020204" pitchFamily="34" charset="0"/>
              </a:rPr>
              <a:t>14 kPa and higher for advance liver scarring (cirrhosis)</a:t>
            </a:r>
          </a:p>
          <a:p>
            <a:endParaRPr lang="en-US" dirty="0"/>
          </a:p>
        </p:txBody>
      </p:sp>
      <p:pic>
        <p:nvPicPr>
          <p:cNvPr id="4" name="Picture 3">
            <a:extLst>
              <a:ext uri="{FF2B5EF4-FFF2-40B4-BE49-F238E27FC236}">
                <a16:creationId xmlns:a16="http://schemas.microsoft.com/office/drawing/2014/main" id="{9F0FA9B4-334B-EF5D-EE7A-4F09EB9A8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370" y="1923572"/>
            <a:ext cx="2762471" cy="1841647"/>
          </a:xfrm>
          <a:prstGeom prst="rect">
            <a:avLst/>
          </a:prstGeom>
          <a:effectLst>
            <a:softEdge rad="114300"/>
          </a:effectLst>
        </p:spPr>
      </p:pic>
      <p:pic>
        <p:nvPicPr>
          <p:cNvPr id="5" name="Picture 4">
            <a:extLst>
              <a:ext uri="{FF2B5EF4-FFF2-40B4-BE49-F238E27FC236}">
                <a16:creationId xmlns:a16="http://schemas.microsoft.com/office/drawing/2014/main" id="{19AADBEF-BE80-C946-2BB1-CE6019C2AED8}"/>
              </a:ext>
            </a:extLst>
          </p:cNvPr>
          <p:cNvPicPr>
            <a:picLocks noChangeAspect="1"/>
          </p:cNvPicPr>
          <p:nvPr/>
        </p:nvPicPr>
        <p:blipFill>
          <a:blip r:embed="rId4"/>
          <a:stretch>
            <a:fillRect/>
          </a:stretch>
        </p:blipFill>
        <p:spPr>
          <a:xfrm>
            <a:off x="7679369" y="4077920"/>
            <a:ext cx="2762471" cy="1841647"/>
          </a:xfrm>
          <a:prstGeom prst="rect">
            <a:avLst/>
          </a:prstGeom>
          <a:ln>
            <a:noFill/>
          </a:ln>
          <a:effectLst>
            <a:softEdge rad="112500"/>
          </a:effectLst>
        </p:spPr>
      </p:pic>
    </p:spTree>
    <p:extLst>
      <p:ext uri="{BB962C8B-B14F-4D97-AF65-F5344CB8AC3E}">
        <p14:creationId xmlns:p14="http://schemas.microsoft.com/office/powerpoint/2010/main" val="402270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Study Workflow</a:t>
            </a:r>
            <a:endParaRPr lang="en-US"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328EADC-E398-D663-737A-6C79BD95F1F1}"/>
              </a:ext>
            </a:extLst>
          </p:cNvPr>
          <p:cNvPicPr>
            <a:picLocks noChangeAspect="1"/>
          </p:cNvPicPr>
          <p:nvPr/>
        </p:nvPicPr>
        <p:blipFill>
          <a:blip r:embed="rId3"/>
          <a:stretch>
            <a:fillRect/>
          </a:stretch>
        </p:blipFill>
        <p:spPr>
          <a:xfrm>
            <a:off x="810266" y="2631998"/>
            <a:ext cx="10571468" cy="2185662"/>
          </a:xfrm>
          <a:prstGeom prst="rect">
            <a:avLst/>
          </a:prstGeom>
        </p:spPr>
      </p:pic>
    </p:spTree>
    <p:extLst>
      <p:ext uri="{BB962C8B-B14F-4D97-AF65-F5344CB8AC3E}">
        <p14:creationId xmlns:p14="http://schemas.microsoft.com/office/powerpoint/2010/main" val="387531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1F468-EADC-8A4B-AFA1-7ED319863FEB}"/>
              </a:ext>
            </a:extLst>
          </p:cNvPr>
          <p:cNvSpPr>
            <a:spLocks noGrp="1"/>
          </p:cNvSpPr>
          <p:nvPr>
            <p:ph type="title"/>
          </p:nvPr>
        </p:nvSpPr>
        <p:spPr>
          <a:xfrm>
            <a:off x="364306" y="76893"/>
            <a:ext cx="11976652" cy="757997"/>
          </a:xfrm>
        </p:spPr>
        <p:txBody>
          <a:bodyPr>
            <a:normAutofit/>
          </a:bodyPr>
          <a:lstStyle/>
          <a:p>
            <a:endParaRPr lang="en-US" sz="3000" dirty="0"/>
          </a:p>
        </p:txBody>
      </p:sp>
      <p:sp>
        <p:nvSpPr>
          <p:cNvPr id="28" name="Rectangle 27">
            <a:extLst>
              <a:ext uri="{FF2B5EF4-FFF2-40B4-BE49-F238E27FC236}">
                <a16:creationId xmlns:a16="http://schemas.microsoft.com/office/drawing/2014/main" id="{A1B81B29-B090-2248-B4E3-35FD3E7F19B3}"/>
              </a:ext>
            </a:extLst>
          </p:cNvPr>
          <p:cNvSpPr/>
          <p:nvPr/>
        </p:nvSpPr>
        <p:spPr>
          <a:xfrm>
            <a:off x="0" y="0"/>
            <a:ext cx="12192000" cy="95426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Community Involvement</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D8D8FD-D24D-8585-CE8F-58AEB621CD4A}"/>
              </a:ext>
            </a:extLst>
          </p:cNvPr>
          <p:cNvSpPr txBox="1"/>
          <p:nvPr/>
        </p:nvSpPr>
        <p:spPr>
          <a:xfrm>
            <a:off x="123304" y="1180520"/>
            <a:ext cx="6320628" cy="203132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Goal: </a:t>
            </a:r>
            <a:r>
              <a:rPr lang="en-US" dirty="0">
                <a:latin typeface="Arial" panose="020B0604020202020204" pitchFamily="34" charset="0"/>
                <a:cs typeface="Arial" panose="020B0604020202020204" pitchFamily="34" charset="0"/>
              </a:rPr>
              <a:t>Develop two community advisory committees (CACs) of liver cancer survivors, caregivers, and those directly affected by liver disease </a:t>
            </a:r>
            <a:r>
              <a:rPr lang="en-US" i="1" dirty="0">
                <a:latin typeface="Arial" panose="020B0604020202020204" pitchFamily="34" charset="0"/>
                <a:cs typeface="Arial" panose="020B0604020202020204" pitchFamily="34" charset="0"/>
              </a:rPr>
              <a:t>prior to starting research related activities</a:t>
            </a:r>
            <a:r>
              <a:rPr lang="en-US" dirty="0">
                <a:latin typeface="Arial" panose="020B0604020202020204" pitchFamily="34" charset="0"/>
                <a:cs typeface="Arial" panose="020B0604020202020204" pitchFamily="34" charset="0"/>
              </a:rPr>
              <a:t> for each tribe.</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Recruit 6 CAC members for Navajo and TO communities with the goal to complete recruitment by April 2023</a:t>
            </a:r>
          </a:p>
        </p:txBody>
      </p:sp>
      <p:pic>
        <p:nvPicPr>
          <p:cNvPr id="2" name="Picture 1">
            <a:extLst>
              <a:ext uri="{FF2B5EF4-FFF2-40B4-BE49-F238E27FC236}">
                <a16:creationId xmlns:a16="http://schemas.microsoft.com/office/drawing/2014/main" id="{6CF0BE7F-7070-A697-DFEE-D34411B10BEF}"/>
              </a:ext>
            </a:extLst>
          </p:cNvPr>
          <p:cNvPicPr>
            <a:picLocks noChangeAspect="1"/>
          </p:cNvPicPr>
          <p:nvPr/>
        </p:nvPicPr>
        <p:blipFill>
          <a:blip r:embed="rId3"/>
          <a:stretch>
            <a:fillRect/>
          </a:stretch>
        </p:blipFill>
        <p:spPr>
          <a:xfrm>
            <a:off x="6924135" y="1802382"/>
            <a:ext cx="4555598" cy="1822239"/>
          </a:xfrm>
          <a:prstGeom prst="rect">
            <a:avLst/>
          </a:prstGeom>
          <a:ln>
            <a:noFill/>
          </a:ln>
          <a:effectLst>
            <a:softEdge rad="112500"/>
          </a:effectLst>
        </p:spPr>
      </p:pic>
      <p:sp>
        <p:nvSpPr>
          <p:cNvPr id="8" name="TextBox 7">
            <a:extLst>
              <a:ext uri="{FF2B5EF4-FFF2-40B4-BE49-F238E27FC236}">
                <a16:creationId xmlns:a16="http://schemas.microsoft.com/office/drawing/2014/main" id="{4CAE8E9D-7F48-F4ED-7F72-13D72C285BCE}"/>
              </a:ext>
            </a:extLst>
          </p:cNvPr>
          <p:cNvSpPr txBox="1"/>
          <p:nvPr/>
        </p:nvSpPr>
        <p:spPr>
          <a:xfrm>
            <a:off x="123304" y="3416060"/>
            <a:ext cx="6176512" cy="923330"/>
          </a:xfrm>
          <a:prstGeom prst="rect">
            <a:avLst/>
          </a:prstGeom>
          <a:noFill/>
        </p:spPr>
        <p:txBody>
          <a:bodyPr wrap="square">
            <a:spAutoFit/>
          </a:bodyPr>
          <a:lstStyle/>
          <a:p>
            <a:pPr marL="0" marR="0">
              <a:spcBef>
                <a:spcPts val="0"/>
              </a:spcBef>
              <a:spcAft>
                <a:spcPts val="0"/>
              </a:spcAft>
            </a:pPr>
            <a:r>
              <a:rPr lang="en-US" b="1" dirty="0">
                <a:latin typeface="Arial" panose="020B0604020202020204" pitchFamily="34" charset="0"/>
                <a:ea typeface="Times New Roman" panose="02020603050405020304" pitchFamily="18" charset="0"/>
              </a:rPr>
              <a:t>CAC Members: </a:t>
            </a:r>
            <a:r>
              <a:rPr lang="en-US" dirty="0">
                <a:latin typeface="Arial" panose="020B0604020202020204" pitchFamily="34" charset="0"/>
                <a:ea typeface="Times New Roman" panose="02020603050405020304" pitchFamily="18" charset="0"/>
              </a:rPr>
              <a:t>R</a:t>
            </a:r>
            <a:r>
              <a:rPr lang="en-US" sz="1800" dirty="0">
                <a:effectLst/>
                <a:latin typeface="Arial" panose="020B0604020202020204" pitchFamily="34" charset="0"/>
                <a:ea typeface="Times New Roman" panose="02020603050405020304" pitchFamily="18" charset="0"/>
              </a:rPr>
              <a:t>efine our research approaches and collaborate with CAC members on research capacity building process for </a:t>
            </a:r>
            <a:r>
              <a:rPr lang="en-US" dirty="0">
                <a:latin typeface="Arial" panose="020B0604020202020204" pitchFamily="34" charset="0"/>
                <a:ea typeface="Times New Roman" panose="02020603050405020304" pitchFamily="18" charset="0"/>
              </a:rPr>
              <a:t>Navajo and TO communities.</a:t>
            </a:r>
            <a:endParaRPr lang="en-US" sz="2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46D6649F-A338-438A-EF7A-210BBE355711}"/>
              </a:ext>
            </a:extLst>
          </p:cNvPr>
          <p:cNvSpPr txBox="1"/>
          <p:nvPr/>
        </p:nvSpPr>
        <p:spPr>
          <a:xfrm>
            <a:off x="123304" y="4452399"/>
            <a:ext cx="6176512" cy="1200329"/>
          </a:xfrm>
          <a:prstGeom prst="rect">
            <a:avLst/>
          </a:prstGeom>
          <a:noFill/>
        </p:spPr>
        <p:txBody>
          <a:bodyPr wrap="square">
            <a:spAutoFit/>
          </a:bodyPr>
          <a:lstStyle/>
          <a:p>
            <a:pPr marL="0" marR="0">
              <a:spcBef>
                <a:spcPts val="0"/>
              </a:spcBef>
              <a:spcAft>
                <a:spcPts val="0"/>
              </a:spcAft>
            </a:pPr>
            <a:r>
              <a:rPr lang="en-US" b="1" dirty="0">
                <a:latin typeface="Arial" panose="020B0604020202020204" pitchFamily="34" charset="0"/>
                <a:ea typeface="Times New Roman" panose="02020603050405020304" pitchFamily="18" charset="0"/>
              </a:rPr>
              <a:t>Upon receiving IRB approval: </a:t>
            </a:r>
            <a:r>
              <a:rPr lang="en-US" dirty="0">
                <a:latin typeface="Arial" panose="020B0604020202020204" pitchFamily="34" charset="0"/>
                <a:ea typeface="Times New Roman" panose="02020603050405020304" pitchFamily="18" charset="0"/>
              </a:rPr>
              <a:t>Begin</a:t>
            </a:r>
            <a:r>
              <a:rPr lang="en-US" b="1" dirty="0">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outreach activities, education/information workshops in community settings, and assessments of cultural knowledge and awareness of liver disease and liver cancer </a:t>
            </a:r>
            <a:endParaRPr lang="en-US" sz="20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D12D2BBC-E145-F3E2-5D45-67955CD0C530}"/>
              </a:ext>
            </a:extLst>
          </p:cNvPr>
          <p:cNvSpPr txBox="1"/>
          <p:nvPr/>
        </p:nvSpPr>
        <p:spPr>
          <a:xfrm>
            <a:off x="123304" y="5781283"/>
            <a:ext cx="6176512" cy="369332"/>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rPr>
              <a:t>Begin</a:t>
            </a:r>
            <a:r>
              <a:rPr lang="en-US" b="1" dirty="0">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data collection for research related activities</a:t>
            </a:r>
            <a:endParaRPr lang="en-US" sz="20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EE6C11BF-9FFA-22DD-A28E-9358EACE6FD9}"/>
              </a:ext>
            </a:extLst>
          </p:cNvPr>
          <p:cNvPicPr>
            <a:picLocks noChangeAspect="1"/>
          </p:cNvPicPr>
          <p:nvPr/>
        </p:nvPicPr>
        <p:blipFill>
          <a:blip r:embed="rId4"/>
          <a:stretch>
            <a:fillRect/>
          </a:stretch>
        </p:blipFill>
        <p:spPr>
          <a:xfrm>
            <a:off x="8272213" y="3814967"/>
            <a:ext cx="1859441" cy="2475191"/>
          </a:xfrm>
          <a:prstGeom prst="rect">
            <a:avLst/>
          </a:prstGeom>
        </p:spPr>
      </p:pic>
    </p:spTree>
    <p:extLst>
      <p:ext uri="{BB962C8B-B14F-4D97-AF65-F5344CB8AC3E}">
        <p14:creationId xmlns:p14="http://schemas.microsoft.com/office/powerpoint/2010/main" val="396558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940</Words>
  <Application>Microsoft Office PowerPoint</Application>
  <PresentationFormat>Widescreen</PresentationFormat>
  <Paragraphs>97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Biology Program</dc:title>
  <dc:creator>Sweasy, Joann - (jsweasy)</dc:creator>
  <cp:lastModifiedBy>Exec NRO IRB</cp:lastModifiedBy>
  <cp:revision>106</cp:revision>
  <dcterms:created xsi:type="dcterms:W3CDTF">2022-12-06T17:27:19Z</dcterms:created>
  <dcterms:modified xsi:type="dcterms:W3CDTF">2023-04-17T15:01:37Z</dcterms:modified>
</cp:coreProperties>
</file>